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s/comment2.xml" ContentType="application/vnd.openxmlformats-officedocument.presentationml.comments+xml"/>
  <Override PartName="/ppt/slides/slide9.xml" ContentType="application/vnd.openxmlformats-officedocument.presentationml.slide+xml"/>
  <Override PartName="/ppt/comments/comment3.xml" ContentType="application/vnd.openxmlformats-officedocument.presentationml.comments+xml"/>
  <Override PartName="/ppt/slides/slide10.xml" ContentType="application/vnd.openxmlformats-officedocument.presentationml.slide+xml"/>
  <Override PartName="/ppt/comments/comment4.xml" ContentType="application/vnd.openxmlformats-officedocument.presentationml.comments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5"/>
    <p:sldId id="263" r:id="rId16"/>
    <p:sldId id="264" r:id="rId18"/>
    <p:sldId id="265" r:id="rId20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kayline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comments" Target="comments/comment1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comments" Target="comments/comment2.xml"/><Relationship Id="rId18" Type="http://schemas.openxmlformats.org/officeDocument/2006/relationships/slide" Target="slides/slide9.xml"/><Relationship Id="rId19" Type="http://schemas.openxmlformats.org/officeDocument/2006/relationships/comments" Target="comments/comment3.xml"/><Relationship Id="rId20" Type="http://schemas.openxmlformats.org/officeDocument/2006/relationships/slide" Target="slides/slide10.xml"/><Relationship Id="rId21" Type="http://schemas.openxmlformats.org/officeDocument/2006/relationships/comments" Target="comments/comment4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09-23T15:36:53.922" idx="1">
    <p:pos x="-2122" y="240"/>
    <p:text>Icon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09-23T15:36:53.922" idx="2">
    <p:pos x="-2122" y="240"/>
    <p:text>Icon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09-23T15:36:53.922" idx="3">
    <p:pos x="-2122" y="240"/>
    <p:text>Icon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09-23T15:36:53.922" idx="4">
    <p:pos x="-2122" y="240"/>
    <p:text>Icon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21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22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solidFill>
          <a:srgbClr val="FF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omments" Target="../comments/commen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3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3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4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4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png"/><Relationship Id="rId3" Type="http://schemas.openxmlformats.org/officeDocument/2006/relationships/image" Target="../media/image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52.png"/><Relationship Id="rId4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43.png"/><Relationship Id="rId5" Type="http://schemas.openxmlformats.org/officeDocument/2006/relationships/image" Target="../media/image5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4.tif"/><Relationship Id="rId4" Type="http://schemas.openxmlformats.org/officeDocument/2006/relationships/image" Target="../media/image5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5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5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omments" Target="../comments/comment1.xml"/><Relationship Id="rId3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omments" Target="../comments/comment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omments" Target="../comments/comment3.xml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agic logo.png" descr="ragic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114" y="2240728"/>
            <a:ext cx="7314572" cy="411444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最強の企業デジタル化ノーコードツール"/>
          <p:cNvSpPr txBox="1"/>
          <p:nvPr/>
        </p:nvSpPr>
        <p:spPr>
          <a:xfrm>
            <a:off x="2996406" y="5844160"/>
            <a:ext cx="70043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150000"/>
              </a:lnSpc>
              <a:defRPr b="0" sz="30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最強の企業デジタル化ノーコードツール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矩形"/>
          <p:cNvSpPr/>
          <p:nvPr/>
        </p:nvSpPr>
        <p:spPr>
          <a:xfrm>
            <a:off x="-386523" y="-461259"/>
            <a:ext cx="13777846" cy="3918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4" name="ソフトの規模が大きく、複雑である程、保守費用は高くなる"/>
          <p:cNvSpPr txBox="1"/>
          <p:nvPr/>
        </p:nvSpPr>
        <p:spPr>
          <a:xfrm>
            <a:off x="2089181" y="1951420"/>
            <a:ext cx="8826438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ソフトの規模が大きく、複雑である程、保守費用は高くなる</a:t>
            </a:r>
          </a:p>
        </p:txBody>
      </p:sp>
      <p:sp>
        <p:nvSpPr>
          <p:cNvPr id="205" name="大き過ぎる"/>
          <p:cNvSpPr txBox="1"/>
          <p:nvPr/>
        </p:nvSpPr>
        <p:spPr>
          <a:xfrm>
            <a:off x="4925218" y="1009182"/>
            <a:ext cx="315436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大き過ぎる</a:t>
            </a:r>
          </a:p>
        </p:txBody>
      </p:sp>
      <p:sp>
        <p:nvSpPr>
          <p:cNvPr id="206" name="圓形"/>
          <p:cNvSpPr/>
          <p:nvPr/>
        </p:nvSpPr>
        <p:spPr>
          <a:xfrm>
            <a:off x="7617625" y="7448955"/>
            <a:ext cx="987009" cy="987008"/>
          </a:xfrm>
          <a:prstGeom prst="ellipse">
            <a:avLst/>
          </a:prstGeom>
          <a:solidFill>
            <a:srgbClr val="E9B47A">
              <a:alpha val="451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圓形"/>
          <p:cNvSpPr/>
          <p:nvPr/>
        </p:nvSpPr>
        <p:spPr>
          <a:xfrm>
            <a:off x="4400166" y="4475292"/>
            <a:ext cx="4016416" cy="4016416"/>
          </a:xfrm>
          <a:prstGeom prst="ellipse">
            <a:avLst/>
          </a:prstGeom>
          <a:solidFill>
            <a:srgbClr val="73A0EC">
              <a:alpha val="451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ソフトウェアパッケージ"/>
          <p:cNvSpPr txBox="1"/>
          <p:nvPr/>
        </p:nvSpPr>
        <p:spPr>
          <a:xfrm>
            <a:off x="4984750" y="6318400"/>
            <a:ext cx="29083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4B4B4B"/>
                </a:solidFill>
              </a:defRPr>
            </a:lvl1pPr>
          </a:lstStyle>
          <a:p>
            <a:pPr/>
            <a:r>
              <a:t>ソフトウェアパッケージ</a:t>
            </a:r>
          </a:p>
        </p:txBody>
      </p:sp>
      <p:sp>
        <p:nvSpPr>
          <p:cNvPr id="209" name="あなたの実際の要求"/>
          <p:cNvSpPr txBox="1"/>
          <p:nvPr/>
        </p:nvSpPr>
        <p:spPr>
          <a:xfrm>
            <a:off x="9059590" y="7739258"/>
            <a:ext cx="25146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pc="100" sz="2000">
                <a:solidFill>
                  <a:srgbClr val="4B4B4B"/>
                </a:solidFill>
              </a:defRPr>
            </a:lvl1pPr>
          </a:lstStyle>
          <a:p>
            <a:pPr/>
            <a:r>
              <a:t>あなたの実際の要求</a:t>
            </a:r>
          </a:p>
        </p:txBody>
      </p:sp>
      <p:sp>
        <p:nvSpPr>
          <p:cNvPr id="210" name="線條"/>
          <p:cNvSpPr/>
          <p:nvPr/>
        </p:nvSpPr>
        <p:spPr>
          <a:xfrm flipH="1">
            <a:off x="8680127" y="7967858"/>
            <a:ext cx="348419" cy="1"/>
          </a:xfrm>
          <a:prstGeom prst="line">
            <a:avLst/>
          </a:prstGeom>
          <a:ln w="25400">
            <a:solidFill>
              <a:srgbClr val="5E5E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1"/>
          <p:cNvSpPr txBox="1"/>
          <p:nvPr/>
        </p:nvSpPr>
        <p:spPr>
          <a:xfrm>
            <a:off x="2659725" y="742356"/>
            <a:ext cx="7685350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4000">
                <a:solidFill>
                  <a:srgbClr val="BE564A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Ragic </a:t>
            </a:r>
            <a:r>
              <a:rPr spc="190" sz="3800"/>
              <a:t>はこれを変えられる</a:t>
            </a:r>
          </a:p>
        </p:txBody>
      </p:sp>
      <p:sp>
        <p:nvSpPr>
          <p:cNvPr id="213" name="矩形"/>
          <p:cNvSpPr/>
          <p:nvPr/>
        </p:nvSpPr>
        <p:spPr>
          <a:xfrm>
            <a:off x="1167752" y="1874106"/>
            <a:ext cx="10669296" cy="660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4" name="エクセルワークシートを編集するように、データベースを設計する"/>
          <p:cNvSpPr txBox="1"/>
          <p:nvPr/>
        </p:nvSpPr>
        <p:spPr>
          <a:xfrm>
            <a:off x="1194593" y="1924906"/>
            <a:ext cx="106156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50" sz="25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エクセルワークシートを編集するように、データベースを設計する</a:t>
            </a:r>
          </a:p>
        </p:txBody>
      </p:sp>
      <p:pic>
        <p:nvPicPr>
          <p:cNvPr id="215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255" y="2838216"/>
            <a:ext cx="11006290" cy="6173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11-2.png" descr="P11-2.png"/>
          <p:cNvPicPr>
            <a:picLocks noChangeAspect="1"/>
          </p:cNvPicPr>
          <p:nvPr/>
        </p:nvPicPr>
        <p:blipFill>
          <a:blip r:embed="rId3">
            <a:extLst/>
          </a:blip>
          <a:srcRect l="0" t="86" r="2415" b="35499"/>
          <a:stretch>
            <a:fillRect/>
          </a:stretch>
        </p:blipFill>
        <p:spPr>
          <a:xfrm>
            <a:off x="1079698" y="3666976"/>
            <a:ext cx="10845275" cy="5276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7479" y="5949710"/>
            <a:ext cx="2604825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影像" descr="影像"/>
          <p:cNvPicPr>
            <a:picLocks noChangeAspect="1"/>
          </p:cNvPicPr>
          <p:nvPr/>
        </p:nvPicPr>
        <p:blipFill>
          <a:blip r:embed="rId3">
            <a:alphaModFix amt="79062"/>
            <a:extLst/>
          </a:blip>
          <a:stretch>
            <a:fillRect/>
          </a:stretch>
        </p:blipFill>
        <p:spPr>
          <a:xfrm>
            <a:off x="6866759" y="1583302"/>
            <a:ext cx="114743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影像" descr="影像"/>
          <p:cNvPicPr>
            <a:picLocks noChangeAspect="1"/>
          </p:cNvPicPr>
          <p:nvPr/>
        </p:nvPicPr>
        <p:blipFill>
          <a:blip r:embed="rId4">
            <a:alphaModFix amt="78062"/>
            <a:extLst/>
          </a:blip>
          <a:stretch>
            <a:fillRect/>
          </a:stretch>
        </p:blipFill>
        <p:spPr>
          <a:xfrm>
            <a:off x="4577262" y="1583302"/>
            <a:ext cx="1269999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影像" descr="影像"/>
          <p:cNvPicPr>
            <a:picLocks noChangeAspect="1"/>
          </p:cNvPicPr>
          <p:nvPr/>
        </p:nvPicPr>
        <p:blipFill>
          <a:blip r:embed="rId5">
            <a:alphaModFix amt="79062"/>
            <a:extLst/>
          </a:blip>
          <a:stretch>
            <a:fillRect/>
          </a:stretch>
        </p:blipFill>
        <p:spPr>
          <a:xfrm>
            <a:off x="1912069" y="1583302"/>
            <a:ext cx="1645695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線條"/>
          <p:cNvSpPr/>
          <p:nvPr/>
        </p:nvSpPr>
        <p:spPr>
          <a:xfrm>
            <a:off x="6182800" y="2218302"/>
            <a:ext cx="348419" cy="1"/>
          </a:xfrm>
          <a:prstGeom prst="line">
            <a:avLst/>
          </a:pr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3" name="線條"/>
          <p:cNvSpPr/>
          <p:nvPr/>
        </p:nvSpPr>
        <p:spPr>
          <a:xfrm>
            <a:off x="3893303" y="2218302"/>
            <a:ext cx="348420" cy="1"/>
          </a:xfrm>
          <a:prstGeom prst="line">
            <a:avLst/>
          </a:pr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4" name="線條"/>
          <p:cNvSpPr/>
          <p:nvPr/>
        </p:nvSpPr>
        <p:spPr>
          <a:xfrm>
            <a:off x="8472296" y="2218302"/>
            <a:ext cx="348420" cy="1"/>
          </a:xfrm>
          <a:prstGeom prst="line">
            <a:avLst/>
          </a:pr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5" name="線條"/>
          <p:cNvSpPr/>
          <p:nvPr/>
        </p:nvSpPr>
        <p:spPr>
          <a:xfrm rot="14626450">
            <a:off x="-525876" y="4281818"/>
            <a:ext cx="4362014" cy="190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0" fill="norm" stroke="1" extrusionOk="0">
                <a:moveTo>
                  <a:pt x="0" y="9658"/>
                </a:moveTo>
                <a:cubicBezTo>
                  <a:pt x="3048" y="2525"/>
                  <a:pt x="7432" y="-940"/>
                  <a:pt x="11810" y="221"/>
                </a:cubicBezTo>
                <a:cubicBezTo>
                  <a:pt x="12402" y="378"/>
                  <a:pt x="12989" y="629"/>
                  <a:pt x="13567" y="970"/>
                </a:cubicBezTo>
                <a:cubicBezTo>
                  <a:pt x="17043" y="3021"/>
                  <a:pt x="19897" y="8580"/>
                  <a:pt x="21174" y="16756"/>
                </a:cubicBezTo>
                <a:cubicBezTo>
                  <a:pt x="21372" y="18025"/>
                  <a:pt x="21517" y="19331"/>
                  <a:pt x="21600" y="20660"/>
                </a:cubicBezTo>
              </a:path>
            </a:pathLst>
          </a:cu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26" name="影像" descr="影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4978" y="6013210"/>
            <a:ext cx="2612343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線條"/>
          <p:cNvSpPr/>
          <p:nvPr/>
        </p:nvSpPr>
        <p:spPr>
          <a:xfrm rot="4537317">
            <a:off x="9221282" y="3937457"/>
            <a:ext cx="4352319" cy="2010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0646" fill="norm" stroke="1" extrusionOk="0">
                <a:moveTo>
                  <a:pt x="0" y="9082"/>
                </a:moveTo>
                <a:cubicBezTo>
                  <a:pt x="2996" y="2311"/>
                  <a:pt x="7368" y="-954"/>
                  <a:pt x="11718" y="243"/>
                </a:cubicBezTo>
                <a:cubicBezTo>
                  <a:pt x="12481" y="452"/>
                  <a:pt x="13234" y="810"/>
                  <a:pt x="13972" y="1282"/>
                </a:cubicBezTo>
                <a:cubicBezTo>
                  <a:pt x="17384" y="3465"/>
                  <a:pt x="20368" y="8384"/>
                  <a:pt x="21329" y="16015"/>
                </a:cubicBezTo>
                <a:cubicBezTo>
                  <a:pt x="21519" y="17525"/>
                  <a:pt x="21600" y="19086"/>
                  <a:pt x="21569" y="20646"/>
                </a:cubicBezTo>
              </a:path>
            </a:pathLst>
          </a:cu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8" name="Sales"/>
          <p:cNvSpPr txBox="1"/>
          <p:nvPr/>
        </p:nvSpPr>
        <p:spPr>
          <a:xfrm>
            <a:off x="4846545" y="849022"/>
            <a:ext cx="73143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z="1800">
                <a:solidFill>
                  <a:srgbClr val="929292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Sales</a:t>
            </a:r>
          </a:p>
        </p:txBody>
      </p:sp>
      <p:sp>
        <p:nvSpPr>
          <p:cNvPr id="229" name="IT"/>
          <p:cNvSpPr txBox="1"/>
          <p:nvPr/>
        </p:nvSpPr>
        <p:spPr>
          <a:xfrm>
            <a:off x="2552880" y="849022"/>
            <a:ext cx="36407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z="1800">
                <a:solidFill>
                  <a:srgbClr val="929292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IT</a:t>
            </a:r>
          </a:p>
        </p:txBody>
      </p:sp>
      <p:sp>
        <p:nvSpPr>
          <p:cNvPr id="230" name="Developer"/>
          <p:cNvSpPr txBox="1"/>
          <p:nvPr/>
        </p:nvSpPr>
        <p:spPr>
          <a:xfrm>
            <a:off x="9219782" y="849022"/>
            <a:ext cx="127047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z="1800">
                <a:solidFill>
                  <a:srgbClr val="929292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Developer</a:t>
            </a:r>
          </a:p>
        </p:txBody>
      </p:sp>
      <p:sp>
        <p:nvSpPr>
          <p:cNvPr id="231" name="PM"/>
          <p:cNvSpPr txBox="1"/>
          <p:nvPr/>
        </p:nvSpPr>
        <p:spPr>
          <a:xfrm>
            <a:off x="7194658" y="849022"/>
            <a:ext cx="49163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z="1800">
                <a:solidFill>
                  <a:srgbClr val="929292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PM</a:t>
            </a:r>
          </a:p>
        </p:txBody>
      </p:sp>
      <p:pic>
        <p:nvPicPr>
          <p:cNvPr id="232" name="影像" descr="影像"/>
          <p:cNvPicPr>
            <a:picLocks noChangeAspect="1"/>
          </p:cNvPicPr>
          <p:nvPr/>
        </p:nvPicPr>
        <p:blipFill>
          <a:blip r:embed="rId7">
            <a:alphaModFix amt="79000"/>
            <a:extLst/>
          </a:blip>
          <a:stretch>
            <a:fillRect/>
          </a:stretch>
        </p:blipFill>
        <p:spPr>
          <a:xfrm>
            <a:off x="8863186" y="1583302"/>
            <a:ext cx="164266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データベースは、日々実際に会社の業務に触れている人たちが設計する…"/>
          <p:cNvSpPr txBox="1"/>
          <p:nvPr/>
        </p:nvSpPr>
        <p:spPr>
          <a:xfrm>
            <a:off x="1175257" y="4044262"/>
            <a:ext cx="10654285" cy="122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120000"/>
              </a:lnSpc>
              <a:defRPr b="0" sz="2600">
                <a:solidFill>
                  <a:srgbClr val="404040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データベースは、日々実際に会社の業務に触れている人たちが設計する</a:t>
            </a:r>
          </a:p>
          <a:p>
            <a:pPr defTabSz="914400">
              <a:lnSpc>
                <a:spcPct val="120000"/>
              </a:lnSpc>
              <a:defRPr b="0" sz="2800">
                <a:solidFill>
                  <a:srgbClr val="404040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rPr>
                <a:latin typeface="Source Han Sans TW"/>
                <a:ea typeface="Source Han Sans TW"/>
                <a:cs typeface="Source Han Sans TW"/>
                <a:sym typeface="Source Han Sans TW"/>
              </a:rPr>
              <a:t>大企業から中小企業まで、</a:t>
            </a:r>
            <a:r>
              <a:rPr b="1" sz="3000">
                <a:latin typeface="Source Han Sans TW"/>
                <a:ea typeface="Source Han Sans TW"/>
                <a:cs typeface="Source Han Sans TW"/>
                <a:sym typeface="Source Han Sans TW"/>
              </a:rPr>
              <a:t>企業デジタル化を身近にする</a:t>
            </a:r>
          </a:p>
        </p:txBody>
      </p:sp>
      <p:sp>
        <p:nvSpPr>
          <p:cNvPr id="234" name="箭頭"/>
          <p:cNvSpPr/>
          <p:nvPr/>
        </p:nvSpPr>
        <p:spPr>
          <a:xfrm>
            <a:off x="5259532" y="7033542"/>
            <a:ext cx="1970219" cy="753336"/>
          </a:xfrm>
          <a:prstGeom prst="rightArrow">
            <a:avLst>
              <a:gd name="adj1" fmla="val 35302"/>
              <a:gd name="adj2" fmla="val 87210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5" name="影像" descr="影像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16357" y="1583302"/>
            <a:ext cx="85852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矩形"/>
          <p:cNvSpPr/>
          <p:nvPr/>
        </p:nvSpPr>
        <p:spPr>
          <a:xfrm>
            <a:off x="971812" y="3615649"/>
            <a:ext cx="11061176" cy="25223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はどこが違うのか？"/>
          <p:cNvSpPr txBox="1"/>
          <p:nvPr/>
        </p:nvSpPr>
        <p:spPr>
          <a:xfrm>
            <a:off x="5213707" y="4394119"/>
            <a:ext cx="656537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algn="l" defTabSz="914400">
              <a:lnSpc>
                <a:spcPct val="150000"/>
              </a:lnSpc>
              <a:defRPr spc="-114" sz="57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はどこ</a:t>
            </a:r>
            <a:r>
              <a:rPr spc="0"/>
              <a:t>が</a:t>
            </a:r>
            <a:r>
              <a:t>違うのか？</a:t>
            </a:r>
          </a:p>
        </p:txBody>
      </p:sp>
      <p:pic>
        <p:nvPicPr>
          <p:cNvPr id="239" name="ragic logo.png" descr="ragic logo.png"/>
          <p:cNvPicPr>
            <a:picLocks noChangeAspect="1"/>
          </p:cNvPicPr>
          <p:nvPr/>
        </p:nvPicPr>
        <p:blipFill>
          <a:blip r:embed="rId2">
            <a:extLst/>
          </a:blip>
          <a:srcRect l="8947" t="11351" r="5549" b="11351"/>
          <a:stretch>
            <a:fillRect/>
          </a:stretch>
        </p:blipFill>
        <p:spPr>
          <a:xfrm>
            <a:off x="1365421" y="3965477"/>
            <a:ext cx="3834031" cy="1949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即時調整可能、プログラミング不要"/>
          <p:cNvSpPr txBox="1"/>
          <p:nvPr/>
        </p:nvSpPr>
        <p:spPr>
          <a:xfrm>
            <a:off x="558600" y="1868980"/>
            <a:ext cx="118875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即時調整可能、プログラミング不要</a:t>
            </a:r>
          </a:p>
        </p:txBody>
      </p:sp>
      <p:sp>
        <p:nvSpPr>
          <p:cNvPr id="243" name="カスタマイズ"/>
          <p:cNvSpPr txBox="1"/>
          <p:nvPr/>
        </p:nvSpPr>
        <p:spPr>
          <a:xfrm>
            <a:off x="4633753" y="902214"/>
            <a:ext cx="373729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カスタマイズ</a:t>
            </a:r>
          </a:p>
        </p:txBody>
      </p:sp>
      <p:sp>
        <p:nvSpPr>
          <p:cNvPr id="244" name="圓角矩形"/>
          <p:cNvSpPr/>
          <p:nvPr/>
        </p:nvSpPr>
        <p:spPr>
          <a:xfrm>
            <a:off x="8046273" y="5342777"/>
            <a:ext cx="464681" cy="464682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✔︎"/>
          <p:cNvSpPr txBox="1"/>
          <p:nvPr/>
        </p:nvSpPr>
        <p:spPr>
          <a:xfrm>
            <a:off x="8092503" y="5384617"/>
            <a:ext cx="37222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✔︎</a:t>
            </a:r>
          </a:p>
        </p:txBody>
      </p:sp>
      <p:sp>
        <p:nvSpPr>
          <p:cNvPr id="246" name="データベース機能の追加と調整"/>
          <p:cNvSpPr txBox="1"/>
          <p:nvPr/>
        </p:nvSpPr>
        <p:spPr>
          <a:xfrm>
            <a:off x="8571987" y="7259868"/>
            <a:ext cx="38744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80000"/>
              </a:lnSpc>
              <a:defRPr b="0" sz="21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データベース機能の追加と調整</a:t>
            </a:r>
          </a:p>
        </p:txBody>
      </p:sp>
      <p:sp>
        <p:nvSpPr>
          <p:cNvPr id="247" name="圓角矩形"/>
          <p:cNvSpPr/>
          <p:nvPr/>
        </p:nvSpPr>
        <p:spPr>
          <a:xfrm>
            <a:off x="8058904" y="6299452"/>
            <a:ext cx="464681" cy="464682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8" name="✔︎"/>
          <p:cNvSpPr txBox="1"/>
          <p:nvPr/>
        </p:nvSpPr>
        <p:spPr>
          <a:xfrm>
            <a:off x="8105134" y="6341292"/>
            <a:ext cx="37222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✔︎</a:t>
            </a:r>
          </a:p>
        </p:txBody>
      </p:sp>
      <p:sp>
        <p:nvSpPr>
          <p:cNvPr id="249" name="フォーム間の関連性を確立"/>
          <p:cNvSpPr txBox="1"/>
          <p:nvPr/>
        </p:nvSpPr>
        <p:spPr>
          <a:xfrm>
            <a:off x="8566858" y="6303193"/>
            <a:ext cx="334638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80000"/>
              </a:lnSpc>
              <a:defRPr b="0" sz="21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フォーム間の関連性を確立</a:t>
            </a:r>
          </a:p>
        </p:txBody>
      </p:sp>
      <p:sp>
        <p:nvSpPr>
          <p:cNvPr id="250" name="圓角矩形"/>
          <p:cNvSpPr/>
          <p:nvPr/>
        </p:nvSpPr>
        <p:spPr>
          <a:xfrm>
            <a:off x="8058904" y="7256127"/>
            <a:ext cx="464681" cy="464682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1" name="✔︎"/>
          <p:cNvSpPr txBox="1"/>
          <p:nvPr/>
        </p:nvSpPr>
        <p:spPr>
          <a:xfrm>
            <a:off x="8105134" y="7297967"/>
            <a:ext cx="37222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✔︎</a:t>
            </a:r>
          </a:p>
        </p:txBody>
      </p:sp>
      <p:sp>
        <p:nvSpPr>
          <p:cNvPr id="252" name="データベースのスタイルを変更"/>
          <p:cNvSpPr txBox="1"/>
          <p:nvPr/>
        </p:nvSpPr>
        <p:spPr>
          <a:xfrm>
            <a:off x="8551771" y="5339583"/>
            <a:ext cx="3874454" cy="49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80000"/>
              </a:lnSpc>
              <a:defRPr b="0" sz="21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データベースのスタイルを変更</a:t>
            </a:r>
          </a:p>
        </p:txBody>
      </p:sp>
      <p:grpSp>
        <p:nvGrpSpPr>
          <p:cNvPr id="256" name="群組"/>
          <p:cNvGrpSpPr/>
          <p:nvPr/>
        </p:nvGrpSpPr>
        <p:grpSpPr>
          <a:xfrm>
            <a:off x="723033" y="4305522"/>
            <a:ext cx="6901732" cy="4173142"/>
            <a:chOff x="0" y="0"/>
            <a:chExt cx="6901730" cy="4173140"/>
          </a:xfrm>
        </p:grpSpPr>
        <p:pic>
          <p:nvPicPr>
            <p:cNvPr id="253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0574" r="0" b="0"/>
            <a:stretch>
              <a:fillRect/>
            </a:stretch>
          </p:blipFill>
          <p:spPr>
            <a:xfrm>
              <a:off x="0" y="3766470"/>
              <a:ext cx="6901731" cy="406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8448"/>
            <a:stretch>
              <a:fillRect/>
            </a:stretch>
          </p:blipFill>
          <p:spPr>
            <a:xfrm>
              <a:off x="0" y="0"/>
              <a:ext cx="6901731" cy="3950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P14-2.jpg" descr="P14-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29" r="0" b="17759"/>
            <a:stretch>
              <a:fillRect/>
            </a:stretch>
          </p:blipFill>
          <p:spPr>
            <a:xfrm>
              <a:off x="51065" y="444821"/>
              <a:ext cx="6786979" cy="3679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Ragicは、すべてのワークフローを1つのシステムで管理できる"/>
          <p:cNvSpPr txBox="1"/>
          <p:nvPr/>
        </p:nvSpPr>
        <p:spPr>
          <a:xfrm>
            <a:off x="558600" y="1868980"/>
            <a:ext cx="118875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Ragicは、すべてのワークフローを1つのシステムで管理できる</a:t>
            </a:r>
          </a:p>
        </p:txBody>
      </p:sp>
      <p:sp>
        <p:nvSpPr>
          <p:cNvPr id="260" name="完全統合"/>
          <p:cNvSpPr txBox="1"/>
          <p:nvPr/>
        </p:nvSpPr>
        <p:spPr>
          <a:xfrm>
            <a:off x="5225255" y="902214"/>
            <a:ext cx="25542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完全統合</a:t>
            </a:r>
          </a:p>
        </p:txBody>
      </p:sp>
      <p:sp>
        <p:nvSpPr>
          <p:cNvPr id="261" name="圓角矩形"/>
          <p:cNvSpPr/>
          <p:nvPr/>
        </p:nvSpPr>
        <p:spPr>
          <a:xfrm>
            <a:off x="6717958" y="-2059727"/>
            <a:ext cx="464682" cy="464682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2" name="✓"/>
          <p:cNvSpPr txBox="1"/>
          <p:nvPr/>
        </p:nvSpPr>
        <p:spPr>
          <a:xfrm>
            <a:off x="6763991" y="-2055987"/>
            <a:ext cx="34721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263" name="新增、調整資料庫功能"/>
          <p:cNvSpPr txBox="1"/>
          <p:nvPr/>
        </p:nvSpPr>
        <p:spPr>
          <a:xfrm>
            <a:off x="7175400" y="-2094087"/>
            <a:ext cx="30749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80000"/>
              </a:lnSpc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新增、調整資料庫功能</a:t>
            </a:r>
          </a:p>
        </p:txBody>
      </p:sp>
      <p:sp>
        <p:nvSpPr>
          <p:cNvPr id="264" name="圓角矩形"/>
          <p:cNvSpPr/>
          <p:nvPr/>
        </p:nvSpPr>
        <p:spPr>
          <a:xfrm>
            <a:off x="6730589" y="-1103051"/>
            <a:ext cx="464682" cy="464681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✓"/>
          <p:cNvSpPr txBox="1"/>
          <p:nvPr/>
        </p:nvSpPr>
        <p:spPr>
          <a:xfrm>
            <a:off x="6776622" y="-1099311"/>
            <a:ext cx="34721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266" name="建立表單間的關聯性"/>
          <p:cNvSpPr txBox="1"/>
          <p:nvPr/>
        </p:nvSpPr>
        <p:spPr>
          <a:xfrm>
            <a:off x="7200444" y="-1137411"/>
            <a:ext cx="27828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80000"/>
              </a:lnSpc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建立表單間的關聯性</a:t>
            </a:r>
          </a:p>
        </p:txBody>
      </p:sp>
      <p:pic>
        <p:nvPicPr>
          <p:cNvPr id="267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7292" y="4137039"/>
            <a:ext cx="7068684" cy="463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15.png" descr="P15.png"/>
          <p:cNvPicPr>
            <a:picLocks noChangeAspect="1"/>
          </p:cNvPicPr>
          <p:nvPr/>
        </p:nvPicPr>
        <p:blipFill>
          <a:blip r:embed="rId3">
            <a:extLst/>
          </a:blip>
          <a:srcRect l="93" t="0" r="8746" b="0"/>
          <a:stretch>
            <a:fillRect/>
          </a:stretch>
        </p:blipFill>
        <p:spPr>
          <a:xfrm>
            <a:off x="3828971" y="4441194"/>
            <a:ext cx="5886777" cy="4027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圓角矩形"/>
          <p:cNvSpPr/>
          <p:nvPr/>
        </p:nvSpPr>
        <p:spPr>
          <a:xfrm>
            <a:off x="3327399" y="4138712"/>
            <a:ext cx="7088469" cy="4632057"/>
          </a:xfrm>
          <a:prstGeom prst="roundRect">
            <a:avLst>
              <a:gd name="adj" fmla="val 5252"/>
            </a:avLst>
          </a:prstGeom>
          <a:ln w="25400">
            <a:solidFill>
              <a:srgbClr val="EF9FA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82357" t="0" r="0" b="0"/>
          <a:stretch>
            <a:fillRect/>
          </a:stretch>
        </p:blipFill>
        <p:spPr>
          <a:xfrm>
            <a:off x="8453202" y="3910641"/>
            <a:ext cx="1466728" cy="519740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矩形"/>
          <p:cNvSpPr/>
          <p:nvPr/>
        </p:nvSpPr>
        <p:spPr>
          <a:xfrm>
            <a:off x="-386523" y="59173"/>
            <a:ext cx="13777846" cy="32594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すべての情報を一画面に表示する、エクセルのようにわかりやすい"/>
          <p:cNvSpPr txBox="1"/>
          <p:nvPr/>
        </p:nvSpPr>
        <p:spPr>
          <a:xfrm>
            <a:off x="558600" y="1868980"/>
            <a:ext cx="118875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すべての情報を一画面に表示する、エクセルのようにわかりやすい</a:t>
            </a:r>
          </a:p>
        </p:txBody>
      </p:sp>
      <p:sp>
        <p:nvSpPr>
          <p:cNvPr id="274" name="シンプルなインターフェース"/>
          <p:cNvSpPr txBox="1"/>
          <p:nvPr/>
        </p:nvSpPr>
        <p:spPr>
          <a:xfrm>
            <a:off x="2564923" y="902214"/>
            <a:ext cx="787495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シンプルなインターフェース</a:t>
            </a:r>
          </a:p>
        </p:txBody>
      </p:sp>
      <p:sp>
        <p:nvSpPr>
          <p:cNvPr id="275" name="圓角矩形"/>
          <p:cNvSpPr/>
          <p:nvPr/>
        </p:nvSpPr>
        <p:spPr>
          <a:xfrm>
            <a:off x="6717958" y="-2059727"/>
            <a:ext cx="464682" cy="464682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6" name="✓"/>
          <p:cNvSpPr txBox="1"/>
          <p:nvPr/>
        </p:nvSpPr>
        <p:spPr>
          <a:xfrm>
            <a:off x="6763991" y="-2055987"/>
            <a:ext cx="34721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277" name="新增、調整資料庫功能"/>
          <p:cNvSpPr txBox="1"/>
          <p:nvPr/>
        </p:nvSpPr>
        <p:spPr>
          <a:xfrm>
            <a:off x="7175400" y="-2094087"/>
            <a:ext cx="30749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80000"/>
              </a:lnSpc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新增、調整資料庫功能</a:t>
            </a:r>
          </a:p>
        </p:txBody>
      </p:sp>
      <p:sp>
        <p:nvSpPr>
          <p:cNvPr id="278" name="圓角矩形"/>
          <p:cNvSpPr/>
          <p:nvPr/>
        </p:nvSpPr>
        <p:spPr>
          <a:xfrm>
            <a:off x="6730589" y="-1103051"/>
            <a:ext cx="464682" cy="464681"/>
          </a:xfrm>
          <a:prstGeom prst="roundRect">
            <a:avLst>
              <a:gd name="adj" fmla="val 15000"/>
            </a:avLst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✓"/>
          <p:cNvSpPr txBox="1"/>
          <p:nvPr/>
        </p:nvSpPr>
        <p:spPr>
          <a:xfrm>
            <a:off x="6776622" y="-1099311"/>
            <a:ext cx="34721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280" name="建立表單間的關聯性"/>
          <p:cNvSpPr txBox="1"/>
          <p:nvPr/>
        </p:nvSpPr>
        <p:spPr>
          <a:xfrm>
            <a:off x="7200444" y="-1137411"/>
            <a:ext cx="27828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80000"/>
              </a:lnSpc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建立表單間的關聯性</a:t>
            </a:r>
          </a:p>
        </p:txBody>
      </p:sp>
      <p:pic>
        <p:nvPicPr>
          <p:cNvPr id="281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33444" b="0"/>
          <a:stretch>
            <a:fillRect/>
          </a:stretch>
        </p:blipFill>
        <p:spPr>
          <a:xfrm>
            <a:off x="3084747" y="3910641"/>
            <a:ext cx="5533251" cy="519740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圓角矩形"/>
          <p:cNvSpPr/>
          <p:nvPr/>
        </p:nvSpPr>
        <p:spPr>
          <a:xfrm>
            <a:off x="3115733" y="4411133"/>
            <a:ext cx="6773334" cy="4658424"/>
          </a:xfrm>
          <a:prstGeom prst="roundRect">
            <a:avLst>
              <a:gd name="adj" fmla="val 272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3" name="P16.png" descr="P16.png"/>
          <p:cNvPicPr>
            <a:picLocks noChangeAspect="1"/>
          </p:cNvPicPr>
          <p:nvPr/>
        </p:nvPicPr>
        <p:blipFill>
          <a:blip r:embed="rId3">
            <a:extLst/>
          </a:blip>
          <a:srcRect l="0" t="657" r="0" b="12766"/>
          <a:stretch>
            <a:fillRect/>
          </a:stretch>
        </p:blipFill>
        <p:spPr>
          <a:xfrm>
            <a:off x="3170634" y="4470219"/>
            <a:ext cx="6663463" cy="4540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說明框"/>
          <p:cNvSpPr/>
          <p:nvPr/>
        </p:nvSpPr>
        <p:spPr>
          <a:xfrm>
            <a:off x="1755973" y="2532393"/>
            <a:ext cx="9492854" cy="3619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3" y="0"/>
                </a:moveTo>
                <a:cubicBezTo>
                  <a:pt x="122" y="0"/>
                  <a:pt x="0" y="321"/>
                  <a:pt x="0" y="715"/>
                </a:cubicBezTo>
                <a:lnTo>
                  <a:pt x="0" y="15948"/>
                </a:lnTo>
                <a:cubicBezTo>
                  <a:pt x="0" y="16343"/>
                  <a:pt x="122" y="16661"/>
                  <a:pt x="273" y="16661"/>
                </a:cubicBezTo>
                <a:lnTo>
                  <a:pt x="19395" y="16661"/>
                </a:lnTo>
                <a:lnTo>
                  <a:pt x="19791" y="21600"/>
                </a:lnTo>
                <a:lnTo>
                  <a:pt x="20188" y="16661"/>
                </a:lnTo>
                <a:lnTo>
                  <a:pt x="21327" y="16661"/>
                </a:lnTo>
                <a:cubicBezTo>
                  <a:pt x="21478" y="16661"/>
                  <a:pt x="21600" y="16343"/>
                  <a:pt x="21600" y="15948"/>
                </a:cubicBezTo>
                <a:lnTo>
                  <a:pt x="21600" y="715"/>
                </a:lnTo>
                <a:cubicBezTo>
                  <a:pt x="21600" y="321"/>
                  <a:pt x="21478" y="0"/>
                  <a:pt x="21327" y="0"/>
                </a:cubicBezTo>
                <a:lnTo>
                  <a:pt x="27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以下の強力な機能により、…"/>
          <p:cNvSpPr txBox="1"/>
          <p:nvPr/>
        </p:nvSpPr>
        <p:spPr>
          <a:xfrm>
            <a:off x="2463072" y="3188313"/>
            <a:ext cx="8078656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lnSpc>
                <a:spcPct val="120000"/>
              </a:lnSpc>
              <a:defRPr b="0" sz="35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以下の強力な機能により、</a:t>
            </a:r>
          </a:p>
          <a:p>
            <a:pPr indent="39687" defTabSz="914400">
              <a:lnSpc>
                <a:spcPct val="120000"/>
              </a:lnSpc>
              <a:defRPr b="0" sz="35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コードを一行も書く必要がない</a:t>
            </a:r>
          </a:p>
        </p:txBody>
      </p:sp>
      <p:pic>
        <p:nvPicPr>
          <p:cNvPr id="287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6676" y="6830980"/>
            <a:ext cx="2933787" cy="293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345559" y="3910641"/>
            <a:ext cx="8313682" cy="5197405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1" name="最も簡単な方法で、素早く情報を見つけ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最も簡単な方法で、素早く情報を見つける</a:t>
            </a:r>
          </a:p>
        </p:txBody>
      </p:sp>
      <p:sp>
        <p:nvSpPr>
          <p:cNvPr id="292" name="全文検索"/>
          <p:cNvSpPr txBox="1"/>
          <p:nvPr/>
        </p:nvSpPr>
        <p:spPr>
          <a:xfrm>
            <a:off x="5225255" y="887355"/>
            <a:ext cx="2554289" cy="95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全文検索</a:t>
            </a:r>
          </a:p>
        </p:txBody>
      </p:sp>
      <p:pic>
        <p:nvPicPr>
          <p:cNvPr id="293" name="P18.png" descr="P18.png"/>
          <p:cNvPicPr>
            <a:picLocks noChangeAspect="1"/>
          </p:cNvPicPr>
          <p:nvPr/>
        </p:nvPicPr>
        <p:blipFill>
          <a:blip r:embed="rId3">
            <a:extLst/>
          </a:blip>
          <a:srcRect l="0" t="2051" r="0" b="2051"/>
          <a:stretch>
            <a:fillRect/>
          </a:stretch>
        </p:blipFill>
        <p:spPr>
          <a:xfrm>
            <a:off x="2402797" y="4436978"/>
            <a:ext cx="8199192" cy="4593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345559" y="3910641"/>
            <a:ext cx="8313682" cy="519740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任意フィールドの組み合わせに基づくカスタムフィルタ"/>
          <p:cNvSpPr txBox="1"/>
          <p:nvPr/>
        </p:nvSpPr>
        <p:spPr>
          <a:xfrm>
            <a:off x="558600" y="1868980"/>
            <a:ext cx="118875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任意フィールドの組み合わせに基づくカスタムフィルタ</a:t>
            </a:r>
          </a:p>
        </p:txBody>
      </p:sp>
      <p:sp>
        <p:nvSpPr>
          <p:cNvPr id="298" name="フィルタ条件の設定と保存"/>
          <p:cNvSpPr txBox="1"/>
          <p:nvPr/>
        </p:nvSpPr>
        <p:spPr>
          <a:xfrm>
            <a:off x="2830670" y="902214"/>
            <a:ext cx="734345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フィルタ条件の設定と保存</a:t>
            </a:r>
          </a:p>
        </p:txBody>
      </p:sp>
      <p:pic>
        <p:nvPicPr>
          <p:cNvPr id="299" name="P19.png" descr="P19.png"/>
          <p:cNvPicPr>
            <a:picLocks noChangeAspect="1"/>
          </p:cNvPicPr>
          <p:nvPr/>
        </p:nvPicPr>
        <p:blipFill>
          <a:blip r:embed="rId3">
            <a:extLst/>
          </a:blip>
          <a:srcRect l="0" t="14543" r="0" b="9943"/>
          <a:stretch>
            <a:fillRect/>
          </a:stretch>
        </p:blipFill>
        <p:spPr>
          <a:xfrm>
            <a:off x="2409273" y="4460000"/>
            <a:ext cx="8186254" cy="4586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矩形"/>
          <p:cNvSpPr/>
          <p:nvPr/>
        </p:nvSpPr>
        <p:spPr>
          <a:xfrm>
            <a:off x="913891" y="2646407"/>
            <a:ext cx="11192536" cy="5402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3" name="矩形"/>
          <p:cNvSpPr/>
          <p:nvPr/>
        </p:nvSpPr>
        <p:spPr>
          <a:xfrm>
            <a:off x="900715" y="2801144"/>
            <a:ext cx="11187854" cy="5245503"/>
          </a:xfrm>
          <a:prstGeom prst="rect">
            <a:avLst/>
          </a:prstGeom>
          <a:ln w="25400">
            <a:solidFill>
              <a:srgbClr val="457B3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4" name="矩形"/>
          <p:cNvSpPr/>
          <p:nvPr/>
        </p:nvSpPr>
        <p:spPr>
          <a:xfrm>
            <a:off x="2427856" y="7451745"/>
            <a:ext cx="2520951" cy="1270001"/>
          </a:xfrm>
          <a:prstGeom prst="rect">
            <a:avLst/>
          </a:prstGeom>
          <a:solidFill>
            <a:srgbClr val="F8F5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5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831" y="7300896"/>
            <a:ext cx="1651001" cy="154788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矩形"/>
          <p:cNvSpPr/>
          <p:nvPr/>
        </p:nvSpPr>
        <p:spPr>
          <a:xfrm>
            <a:off x="8040476" y="7439838"/>
            <a:ext cx="2520951" cy="1270001"/>
          </a:xfrm>
          <a:prstGeom prst="rect">
            <a:avLst/>
          </a:prstGeom>
          <a:solidFill>
            <a:srgbClr val="F8F5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矩形"/>
          <p:cNvSpPr/>
          <p:nvPr/>
        </p:nvSpPr>
        <p:spPr>
          <a:xfrm>
            <a:off x="8040476" y="7439838"/>
            <a:ext cx="2520951" cy="1270001"/>
          </a:xfrm>
          <a:prstGeom prst="rect">
            <a:avLst/>
          </a:prstGeom>
          <a:solidFill>
            <a:srgbClr val="F8F5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5451" y="7300896"/>
            <a:ext cx="1651001" cy="154788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矩形"/>
          <p:cNvSpPr/>
          <p:nvPr/>
        </p:nvSpPr>
        <p:spPr>
          <a:xfrm>
            <a:off x="675224" y="1145245"/>
            <a:ext cx="11638835" cy="1676401"/>
          </a:xfrm>
          <a:prstGeom prst="rect">
            <a:avLst/>
          </a:prstGeom>
          <a:solidFill>
            <a:srgbClr val="457B3A"/>
          </a:solidFill>
          <a:ln w="25400">
            <a:solidFill>
              <a:srgbClr val="457B3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Excel"/>
          <p:cNvSpPr txBox="1"/>
          <p:nvPr/>
        </p:nvSpPr>
        <p:spPr>
          <a:xfrm>
            <a:off x="5441831" y="1475445"/>
            <a:ext cx="21056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solidFill>
                  <a:srgbClr val="FFFFFF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Excel</a:t>
            </a:r>
          </a:p>
        </p:txBody>
      </p:sp>
      <p:sp>
        <p:nvSpPr>
          <p:cNvPr id="131" name="線條"/>
          <p:cNvSpPr/>
          <p:nvPr/>
        </p:nvSpPr>
        <p:spPr>
          <a:xfrm>
            <a:off x="678041" y="2954866"/>
            <a:ext cx="11664236" cy="1"/>
          </a:xfrm>
          <a:prstGeom prst="line">
            <a:avLst/>
          </a:prstGeom>
          <a:ln w="25400">
            <a:solidFill>
              <a:srgbClr val="457B3A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34" name="群組"/>
          <p:cNvGrpSpPr/>
          <p:nvPr/>
        </p:nvGrpSpPr>
        <p:grpSpPr>
          <a:xfrm>
            <a:off x="6502399" y="5187891"/>
            <a:ext cx="4039006" cy="1270001"/>
            <a:chOff x="4647241" y="920267"/>
            <a:chExt cx="4039004" cy="1270000"/>
          </a:xfrm>
        </p:grpSpPr>
        <p:sp>
          <p:nvSpPr>
            <p:cNvPr id="132" name="矩形"/>
            <p:cNvSpPr/>
            <p:nvPr/>
          </p:nvSpPr>
          <p:spPr>
            <a:xfrm>
              <a:off x="7517652" y="1072469"/>
              <a:ext cx="1168595" cy="698897"/>
            </a:xfrm>
            <a:prstGeom prst="rect">
              <a:avLst/>
            </a:prstGeom>
            <a:solidFill>
              <a:srgbClr val="457B3A"/>
            </a:solidFill>
            <a:ln w="25400" cap="flat">
              <a:solidFill>
                <a:srgbClr val="457B3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3" name="最も使われているデータ管理ツール…"/>
            <p:cNvSpPr/>
            <p:nvPr/>
          </p:nvSpPr>
          <p:spPr>
            <a:xfrm>
              <a:off x="4647241" y="92026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39687" defTabSz="914400">
                <a:lnSpc>
                  <a:spcPct val="150000"/>
                </a:lnSpc>
                <a:defRPr b="0" spc="185" sz="3700">
                  <a:solidFill>
                    <a:srgbClr val="393939"/>
                  </a:solidFill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t>最も使われているデータ管理ツール</a:t>
              </a:r>
            </a:p>
            <a:p>
              <a:pPr indent="39687" defTabSz="914400">
                <a:lnSpc>
                  <a:spcPct val="150000"/>
                </a:lnSpc>
                <a:defRPr b="0" spc="185" sz="3700">
                  <a:solidFill>
                    <a:srgbClr val="393939"/>
                  </a:solidFill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t>手っ取り早いが、長い目で見ると </a:t>
              </a:r>
              <a:r>
                <a:rPr b="1">
                  <a:solidFill>
                    <a:srgbClr val="FFFFFF"/>
                  </a:solidFill>
                  <a:latin typeface="Source Han Sans TW"/>
                  <a:ea typeface="Source Han Sans TW"/>
                  <a:cs typeface="Source Han Sans TW"/>
                  <a:sym typeface="Source Han Sans TW"/>
                </a:rPr>
                <a:t>危険 </a:t>
              </a:r>
              <a:r>
                <a:t>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2" name="そのレコードにアクセスできる人と変更できる人を把握す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そのレコードにアクセスできる人と変更できる人を把握する</a:t>
            </a:r>
          </a:p>
        </p:txBody>
      </p:sp>
      <p:sp>
        <p:nvSpPr>
          <p:cNvPr id="303" name="精密な権限制御"/>
          <p:cNvSpPr txBox="1"/>
          <p:nvPr/>
        </p:nvSpPr>
        <p:spPr>
          <a:xfrm>
            <a:off x="4325143" y="902214"/>
            <a:ext cx="435451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精密な権限制御</a:t>
            </a:r>
          </a:p>
        </p:txBody>
      </p:sp>
      <p:pic>
        <p:nvPicPr>
          <p:cNvPr id="304" name="P20-組圖.png" descr="P20-組圖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957" y="3403608"/>
            <a:ext cx="10796886" cy="6072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7" name="組織の状況を効果的に分析し、明確に把握す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HanSansTW-Medium"/>
                <a:ea typeface="SourceHanSansTW-Medium"/>
                <a:cs typeface="SourceHanSansTW-Medium"/>
                <a:sym typeface="SourceHanSansTW-Medium"/>
              </a:defRPr>
            </a:lvl1pPr>
          </a:lstStyle>
          <a:p>
            <a:pPr/>
            <a:r>
              <a:t>組織の状況を効果的に分析し、明確に把握する</a:t>
            </a:r>
          </a:p>
        </p:txBody>
      </p:sp>
      <p:sp>
        <p:nvSpPr>
          <p:cNvPr id="308" name="レポート"/>
          <p:cNvSpPr txBox="1"/>
          <p:nvPr/>
        </p:nvSpPr>
        <p:spPr>
          <a:xfrm>
            <a:off x="5225255" y="902214"/>
            <a:ext cx="25542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レポート</a:t>
            </a:r>
          </a:p>
        </p:txBody>
      </p:sp>
      <p:pic>
        <p:nvPicPr>
          <p:cNvPr id="309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741" y="3827956"/>
            <a:ext cx="2988374" cy="2544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2803" y="3827956"/>
            <a:ext cx="3231269" cy="254462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圓角矩形"/>
          <p:cNvSpPr/>
          <p:nvPr/>
        </p:nvSpPr>
        <p:spPr>
          <a:xfrm>
            <a:off x="5937250" y="6591300"/>
            <a:ext cx="6131998" cy="2648003"/>
          </a:xfrm>
          <a:prstGeom prst="roundRect">
            <a:avLst>
              <a:gd name="adj" fmla="val 1918"/>
            </a:avLst>
          </a:prstGeom>
          <a:solidFill>
            <a:srgbClr val="FFFFFF"/>
          </a:solidFill>
          <a:ln w="3175">
            <a:solidFill>
              <a:srgbClr val="D6D5D5"/>
            </a:solidFill>
            <a:miter lim="400000"/>
          </a:ln>
          <a:effectLst>
            <a:outerShdw sx="100000" sy="100000" kx="0" ky="0" algn="b" rotWithShape="0" blurRad="38100" dist="21088" dir="3584784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2" name="P21-5.png" descr="P21-5.png"/>
          <p:cNvPicPr>
            <a:picLocks noChangeAspect="1"/>
          </p:cNvPicPr>
          <p:nvPr/>
        </p:nvPicPr>
        <p:blipFill>
          <a:blip r:embed="rId4">
            <a:extLst/>
          </a:blip>
          <a:srcRect l="15191" t="0" r="14875" b="0"/>
          <a:stretch>
            <a:fillRect/>
          </a:stretch>
        </p:blipFill>
        <p:spPr>
          <a:xfrm>
            <a:off x="6186229" y="6769721"/>
            <a:ext cx="5633931" cy="2291065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圓角矩形"/>
          <p:cNvSpPr/>
          <p:nvPr/>
        </p:nvSpPr>
        <p:spPr>
          <a:xfrm>
            <a:off x="954616" y="6591300"/>
            <a:ext cx="4698941" cy="2648003"/>
          </a:xfrm>
          <a:prstGeom prst="roundRect">
            <a:avLst>
              <a:gd name="adj" fmla="val 1918"/>
            </a:avLst>
          </a:prstGeom>
          <a:solidFill>
            <a:srgbClr val="FFFFFF"/>
          </a:solidFill>
          <a:ln w="3175">
            <a:solidFill>
              <a:srgbClr val="D6D5D5"/>
            </a:solidFill>
            <a:miter lim="400000"/>
          </a:ln>
          <a:effectLst>
            <a:outerShdw sx="100000" sy="100000" kx="0" ky="0" algn="b" rotWithShape="0" blurRad="38100" dist="21088" dir="3584784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4" name="P21-4.png" descr="P21-4.png"/>
          <p:cNvPicPr>
            <a:picLocks noChangeAspect="1"/>
          </p:cNvPicPr>
          <p:nvPr/>
        </p:nvPicPr>
        <p:blipFill>
          <a:blip r:embed="rId5">
            <a:extLst/>
          </a:blip>
          <a:srcRect l="0" t="0" r="66026" b="0"/>
          <a:stretch>
            <a:fillRect/>
          </a:stretch>
        </p:blipFill>
        <p:spPr>
          <a:xfrm>
            <a:off x="1026206" y="6720347"/>
            <a:ext cx="2274505" cy="2389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21-4.png" descr="P21-4.png"/>
          <p:cNvPicPr>
            <a:picLocks noChangeAspect="1"/>
          </p:cNvPicPr>
          <p:nvPr/>
        </p:nvPicPr>
        <p:blipFill>
          <a:blip r:embed="rId5">
            <a:extLst/>
          </a:blip>
          <a:srcRect l="66583" t="0" r="0" b="0"/>
          <a:stretch>
            <a:fillRect/>
          </a:stretch>
        </p:blipFill>
        <p:spPr>
          <a:xfrm>
            <a:off x="3337606" y="6720310"/>
            <a:ext cx="2237209" cy="2389909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圓角矩形"/>
          <p:cNvSpPr/>
          <p:nvPr/>
        </p:nvSpPr>
        <p:spPr>
          <a:xfrm>
            <a:off x="7711016" y="3877733"/>
            <a:ext cx="4350242" cy="2399507"/>
          </a:xfrm>
          <a:prstGeom prst="roundRect">
            <a:avLst>
              <a:gd name="adj" fmla="val 2117"/>
            </a:avLst>
          </a:prstGeom>
          <a:solidFill>
            <a:srgbClr val="FFFFFF"/>
          </a:solidFill>
          <a:ln w="3175">
            <a:solidFill>
              <a:srgbClr val="D6D5D5"/>
            </a:solidFill>
            <a:miter lim="400000"/>
          </a:ln>
          <a:effectLst>
            <a:outerShdw sx="100000" sy="100000" kx="0" ky="0" algn="b" rotWithShape="0" blurRad="38100" dist="21088" dir="3584784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2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7" name="P21-3.png" descr="P21-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59156" y="4225809"/>
            <a:ext cx="4205486" cy="1889995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圓角矩形"/>
          <p:cNvSpPr/>
          <p:nvPr/>
        </p:nvSpPr>
        <p:spPr>
          <a:xfrm>
            <a:off x="4276381" y="4846220"/>
            <a:ext cx="583428" cy="203201"/>
          </a:xfrm>
          <a:prstGeom prst="roundRect">
            <a:avLst>
              <a:gd name="adj" fmla="val 9375"/>
            </a:avLst>
          </a:prstGeom>
          <a:solidFill>
            <a:srgbClr val="EF90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9" name="マーケティング"/>
          <p:cNvSpPr txBox="1"/>
          <p:nvPr/>
        </p:nvSpPr>
        <p:spPr>
          <a:xfrm>
            <a:off x="4253337" y="4839870"/>
            <a:ext cx="62951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200"/>
              </a:spcBef>
              <a:defRPr b="0" spc="-30" sz="600">
                <a:solidFill>
                  <a:srgbClr val="FFFFFF"/>
                </a:solidFill>
                <a:latin typeface="Source Han Sans TC Medium"/>
                <a:ea typeface="Source Han Sans TC Medium"/>
                <a:cs typeface="Source Han Sans TC Medium"/>
                <a:sym typeface="Source Han Sans TC Medium"/>
              </a:defRPr>
            </a:lvl1pPr>
          </a:lstStyle>
          <a:p>
            <a:pPr/>
            <a:r>
              <a:t>マーケティング</a:t>
            </a:r>
          </a:p>
        </p:txBody>
      </p:sp>
      <p:grpSp>
        <p:nvGrpSpPr>
          <p:cNvPr id="322" name="群組"/>
          <p:cNvGrpSpPr/>
          <p:nvPr/>
        </p:nvGrpSpPr>
        <p:grpSpPr>
          <a:xfrm>
            <a:off x="4418437" y="5043806"/>
            <a:ext cx="405723" cy="304801"/>
            <a:chOff x="0" y="0"/>
            <a:chExt cx="405722" cy="304800"/>
          </a:xfrm>
        </p:grpSpPr>
        <p:sp>
          <p:nvSpPr>
            <p:cNvPr id="320" name="圓角矩形"/>
            <p:cNvSpPr/>
            <p:nvPr/>
          </p:nvSpPr>
          <p:spPr>
            <a:xfrm>
              <a:off x="35648" y="76199"/>
              <a:ext cx="369812" cy="177801"/>
            </a:xfrm>
            <a:prstGeom prst="roundRect">
              <a:avLst>
                <a:gd name="adj" fmla="val 10714"/>
              </a:avLst>
            </a:prstGeom>
            <a:solidFill>
              <a:srgbClr val="EF90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1" name="実体"/>
            <p:cNvSpPr txBox="1"/>
            <p:nvPr/>
          </p:nvSpPr>
          <p:spPr>
            <a:xfrm>
              <a:off x="0" y="0"/>
              <a:ext cx="40572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4200"/>
                </a:spcBef>
                <a:defRPr b="0" sz="1100">
                  <a:solidFill>
                    <a:srgbClr val="FFFFFF"/>
                  </a:solidFill>
                  <a:latin typeface="Source Han Sans TC Medium"/>
                  <a:ea typeface="Source Han Sans TC Medium"/>
                  <a:cs typeface="Source Han Sans TC Medium"/>
                  <a:sym typeface="Source Han Sans TC Medium"/>
                </a:defRPr>
              </a:lvl1pPr>
            </a:lstStyle>
            <a:p>
              <a:pPr/>
              <a:r>
                <a:t>実体</a:t>
              </a:r>
            </a:p>
          </p:txBody>
        </p:sp>
      </p:grpSp>
      <p:grpSp>
        <p:nvGrpSpPr>
          <p:cNvPr id="325" name="群組"/>
          <p:cNvGrpSpPr/>
          <p:nvPr/>
        </p:nvGrpSpPr>
        <p:grpSpPr>
          <a:xfrm>
            <a:off x="4364747" y="5382472"/>
            <a:ext cx="525326" cy="177801"/>
            <a:chOff x="0" y="76200"/>
            <a:chExt cx="525324" cy="177800"/>
          </a:xfrm>
        </p:grpSpPr>
        <p:sp>
          <p:nvSpPr>
            <p:cNvPr id="323" name="圓角矩形"/>
            <p:cNvSpPr/>
            <p:nvPr/>
          </p:nvSpPr>
          <p:spPr>
            <a:xfrm>
              <a:off x="89074" y="76200"/>
              <a:ext cx="369812" cy="177801"/>
            </a:xfrm>
            <a:prstGeom prst="roundRect">
              <a:avLst>
                <a:gd name="adj" fmla="val 10714"/>
              </a:avLst>
            </a:prstGeom>
            <a:solidFill>
              <a:srgbClr val="EF90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4" name="サイト"/>
            <p:cNvSpPr/>
            <p:nvPr/>
          </p:nvSpPr>
          <p:spPr>
            <a:xfrm>
              <a:off x="0" y="152399"/>
              <a:ext cx="5253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4200"/>
                </a:spcBef>
                <a:defRPr b="0" sz="1100">
                  <a:solidFill>
                    <a:srgbClr val="FFFFFF"/>
                  </a:solidFill>
                  <a:latin typeface="Source Han Sans TC Medium"/>
                  <a:ea typeface="Source Han Sans TC Medium"/>
                  <a:cs typeface="Source Han Sans TC Medium"/>
                  <a:sym typeface="Source Han Sans TC Medium"/>
                </a:defRPr>
              </a:lvl1pPr>
            </a:lstStyle>
            <a:p>
              <a:pPr/>
              <a:r>
                <a:t>サイト</a:t>
              </a:r>
            </a:p>
          </p:txBody>
        </p:sp>
      </p:grpSp>
      <p:grpSp>
        <p:nvGrpSpPr>
          <p:cNvPr id="328" name="群組"/>
          <p:cNvGrpSpPr/>
          <p:nvPr/>
        </p:nvGrpSpPr>
        <p:grpSpPr>
          <a:xfrm>
            <a:off x="4418437" y="5842525"/>
            <a:ext cx="405723" cy="304801"/>
            <a:chOff x="0" y="0"/>
            <a:chExt cx="405722" cy="304800"/>
          </a:xfrm>
        </p:grpSpPr>
        <p:sp>
          <p:nvSpPr>
            <p:cNvPr id="326" name="圓角矩形"/>
            <p:cNvSpPr/>
            <p:nvPr/>
          </p:nvSpPr>
          <p:spPr>
            <a:xfrm>
              <a:off x="35648" y="76199"/>
              <a:ext cx="369812" cy="177801"/>
            </a:xfrm>
            <a:prstGeom prst="roundRect">
              <a:avLst>
                <a:gd name="adj" fmla="val 10714"/>
              </a:avLst>
            </a:prstGeom>
            <a:solidFill>
              <a:srgbClr val="EF90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7" name="合計"/>
            <p:cNvSpPr txBox="1"/>
            <p:nvPr/>
          </p:nvSpPr>
          <p:spPr>
            <a:xfrm>
              <a:off x="0" y="0"/>
              <a:ext cx="40572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4200"/>
                </a:spcBef>
                <a:defRPr b="0" sz="1100">
                  <a:solidFill>
                    <a:srgbClr val="FFFFFF"/>
                  </a:solidFill>
                  <a:latin typeface="Source Han Sans TC Medium"/>
                  <a:ea typeface="Source Han Sans TC Medium"/>
                  <a:cs typeface="Source Han Sans TC Medium"/>
                  <a:sym typeface="Source Han Sans TC Medium"/>
                </a:defRPr>
              </a:lvl1pPr>
            </a:lstStyle>
            <a:p>
              <a:pPr/>
              <a:r>
                <a:t>合計</a:t>
              </a:r>
            </a:p>
          </p:txBody>
        </p:sp>
      </p:grpSp>
      <p:grpSp>
        <p:nvGrpSpPr>
          <p:cNvPr id="331" name="群組"/>
          <p:cNvGrpSpPr/>
          <p:nvPr/>
        </p:nvGrpSpPr>
        <p:grpSpPr>
          <a:xfrm>
            <a:off x="6640937" y="3945991"/>
            <a:ext cx="405723" cy="304801"/>
            <a:chOff x="0" y="0"/>
            <a:chExt cx="405722" cy="304800"/>
          </a:xfrm>
        </p:grpSpPr>
        <p:sp>
          <p:nvSpPr>
            <p:cNvPr id="329" name="圓角矩形"/>
            <p:cNvSpPr/>
            <p:nvPr/>
          </p:nvSpPr>
          <p:spPr>
            <a:xfrm>
              <a:off x="35648" y="76199"/>
              <a:ext cx="369812" cy="177801"/>
            </a:xfrm>
            <a:prstGeom prst="roundRect">
              <a:avLst>
                <a:gd name="adj" fmla="val 10714"/>
              </a:avLst>
            </a:prstGeom>
            <a:solidFill>
              <a:srgbClr val="EF90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0" name="合計"/>
            <p:cNvSpPr txBox="1"/>
            <p:nvPr/>
          </p:nvSpPr>
          <p:spPr>
            <a:xfrm>
              <a:off x="0" y="0"/>
              <a:ext cx="40572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4200"/>
                </a:spcBef>
                <a:defRPr b="0" sz="1100">
                  <a:solidFill>
                    <a:srgbClr val="FFFFFF"/>
                  </a:solidFill>
                  <a:latin typeface="Source Han Sans TC Medium"/>
                  <a:ea typeface="Source Han Sans TC Medium"/>
                  <a:cs typeface="Source Han Sans TC Medium"/>
                  <a:sym typeface="Source Han Sans TC Medium"/>
                </a:defRPr>
              </a:lvl1pPr>
            </a:lstStyle>
            <a:p>
              <a:pPr/>
              <a:r>
                <a:t>合計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85801" r="0" b="0"/>
          <a:stretch>
            <a:fillRect/>
          </a:stretch>
        </p:blipFill>
        <p:spPr>
          <a:xfrm>
            <a:off x="2345531" y="8306074"/>
            <a:ext cx="8313682" cy="737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4652"/>
          <a:stretch>
            <a:fillRect/>
          </a:stretch>
        </p:blipFill>
        <p:spPr>
          <a:xfrm>
            <a:off x="2345531" y="3924995"/>
            <a:ext cx="8313682" cy="4955573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もはや1枚のシートではありません…"/>
          <p:cNvSpPr txBox="1"/>
          <p:nvPr/>
        </p:nvSpPr>
        <p:spPr>
          <a:xfrm>
            <a:off x="558600" y="1879600"/>
            <a:ext cx="1188759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pc="230" sz="2300">
                <a:solidFill>
                  <a:srgbClr val="393939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pPr>
            <a:r>
              <a:t>もはや1枚のシートではありません</a:t>
            </a:r>
          </a:p>
          <a:p>
            <a:pPr defTabSz="457200">
              <a:defRPr b="0" spc="230" sz="2300">
                <a:solidFill>
                  <a:srgbClr val="393939"/>
                </a:solidFill>
                <a:latin typeface="Noto Sans CJK JP Regular"/>
                <a:ea typeface="Noto Sans CJK JP Regular"/>
                <a:cs typeface="Noto Sans CJK JP Regular"/>
                <a:sym typeface="Noto Sans CJK JP Regular"/>
              </a:defRPr>
            </a:pPr>
            <a:r>
              <a:t>緊密にリンクしている</a:t>
            </a:r>
            <a:r>
              <a:rPr>
                <a:latin typeface="Noto Sans CJK JP Bold"/>
                <a:ea typeface="Noto Sans CJK JP Bold"/>
                <a:cs typeface="Noto Sans CJK JP Bold"/>
                <a:sym typeface="Noto Sans CJK JP Bold"/>
              </a:rPr>
              <a:t>データベース・システム</a:t>
            </a:r>
            <a:r>
              <a:t>である</a:t>
            </a:r>
          </a:p>
        </p:txBody>
      </p:sp>
      <p:sp>
        <p:nvSpPr>
          <p:cNvPr id="337" name="緊密にリンクしたシート"/>
          <p:cNvSpPr txBox="1"/>
          <p:nvPr/>
        </p:nvSpPr>
        <p:spPr>
          <a:xfrm>
            <a:off x="3124993" y="902214"/>
            <a:ext cx="675481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緊密にリンクしたシート</a:t>
            </a:r>
          </a:p>
        </p:txBody>
      </p:sp>
      <p:pic>
        <p:nvPicPr>
          <p:cNvPr id="338" name="P14-2.jpg" descr="P14-2.jpg"/>
          <p:cNvPicPr>
            <a:picLocks noChangeAspect="1"/>
          </p:cNvPicPr>
          <p:nvPr/>
        </p:nvPicPr>
        <p:blipFill>
          <a:blip r:embed="rId3">
            <a:extLst/>
          </a:blip>
          <a:srcRect l="0" t="255" r="0" b="16201"/>
          <a:stretch>
            <a:fillRect/>
          </a:stretch>
        </p:blipFill>
        <p:spPr>
          <a:xfrm>
            <a:off x="2411043" y="4456064"/>
            <a:ext cx="8182529" cy="4524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79145" r="0" b="0"/>
          <a:stretch>
            <a:fillRect/>
          </a:stretch>
        </p:blipFill>
        <p:spPr>
          <a:xfrm>
            <a:off x="2345531" y="7935251"/>
            <a:ext cx="8313682" cy="1083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788"/>
          <a:stretch>
            <a:fillRect/>
          </a:stretch>
        </p:blipFill>
        <p:spPr>
          <a:xfrm>
            <a:off x="2345559" y="3910641"/>
            <a:ext cx="8313682" cy="4636699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3" name="プロセスに従って必要なアクションボタンをデザインす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プロセスに従って必要なアクションボタンをデザインする</a:t>
            </a:r>
          </a:p>
        </p:txBody>
      </p:sp>
      <p:sp>
        <p:nvSpPr>
          <p:cNvPr id="344" name="カスタムボタン"/>
          <p:cNvSpPr txBox="1"/>
          <p:nvPr/>
        </p:nvSpPr>
        <p:spPr>
          <a:xfrm>
            <a:off x="4325143" y="902214"/>
            <a:ext cx="435451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カスタムボタン</a:t>
            </a:r>
          </a:p>
        </p:txBody>
      </p:sp>
      <p:grpSp>
        <p:nvGrpSpPr>
          <p:cNvPr id="347" name="群組"/>
          <p:cNvGrpSpPr/>
          <p:nvPr/>
        </p:nvGrpSpPr>
        <p:grpSpPr>
          <a:xfrm>
            <a:off x="2397042" y="4455235"/>
            <a:ext cx="8210716" cy="4504781"/>
            <a:chOff x="0" y="0"/>
            <a:chExt cx="8210715" cy="4504779"/>
          </a:xfrm>
        </p:grpSpPr>
        <p:pic>
          <p:nvPicPr>
            <p:cNvPr id="345" name="P23.png" descr="P2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34" t="0" r="22676" b="0"/>
            <a:stretch>
              <a:fillRect/>
            </a:stretch>
          </p:blipFill>
          <p:spPr>
            <a:xfrm>
              <a:off x="0" y="0"/>
              <a:ext cx="8210716" cy="450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P23.png" descr="P2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9460" t="6988" r="4939" b="0"/>
            <a:stretch>
              <a:fillRect/>
            </a:stretch>
          </p:blipFill>
          <p:spPr>
            <a:xfrm>
              <a:off x="2296318" y="314794"/>
              <a:ext cx="5914168" cy="4189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見積書をコンバートして受注書を作成する"/>
          <p:cNvSpPr txBox="1"/>
          <p:nvPr/>
        </p:nvSpPr>
        <p:spPr>
          <a:xfrm>
            <a:off x="558600" y="1868980"/>
            <a:ext cx="118875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見積書をコンバートして受注書を作成する</a:t>
            </a:r>
          </a:p>
        </p:txBody>
      </p:sp>
      <p:sp>
        <p:nvSpPr>
          <p:cNvPr id="351" name="アクションボタン：データコンバート"/>
          <p:cNvSpPr txBox="1"/>
          <p:nvPr/>
        </p:nvSpPr>
        <p:spPr>
          <a:xfrm>
            <a:off x="1339056" y="902214"/>
            <a:ext cx="103266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アクションボタン：データコンバート</a:t>
            </a:r>
          </a:p>
        </p:txBody>
      </p:sp>
      <p:pic>
        <p:nvPicPr>
          <p:cNvPr id="352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83054" t="0" r="0" b="4146"/>
          <a:stretch>
            <a:fillRect/>
          </a:stretch>
        </p:blipFill>
        <p:spPr>
          <a:xfrm>
            <a:off x="7147610" y="3776450"/>
            <a:ext cx="1424633" cy="4634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16074" b="14813"/>
          <a:stretch>
            <a:fillRect/>
          </a:stretch>
        </p:blipFill>
        <p:spPr>
          <a:xfrm>
            <a:off x="507999" y="3776450"/>
            <a:ext cx="7055749" cy="411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60851" r="0" b="0"/>
          <a:stretch>
            <a:fillRect/>
          </a:stretch>
        </p:blipFill>
        <p:spPr>
          <a:xfrm>
            <a:off x="507999" y="6502578"/>
            <a:ext cx="8407144" cy="1892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24-1.png" descr="P24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080" y="4358853"/>
            <a:ext cx="7765877" cy="391152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線條"/>
          <p:cNvSpPr/>
          <p:nvPr/>
        </p:nvSpPr>
        <p:spPr>
          <a:xfrm>
            <a:off x="8791839" y="4341855"/>
            <a:ext cx="1460177" cy="37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57" name="P24-1.png" descr="P24-1.png"/>
          <p:cNvPicPr>
            <a:picLocks noChangeAspect="1"/>
          </p:cNvPicPr>
          <p:nvPr/>
        </p:nvPicPr>
        <p:blipFill>
          <a:blip r:embed="rId3">
            <a:extLst/>
          </a:blip>
          <a:srcRect l="29483" t="23895" r="0" b="37366"/>
          <a:stretch>
            <a:fillRect/>
          </a:stretch>
        </p:blipFill>
        <p:spPr>
          <a:xfrm>
            <a:off x="2715168" y="5256678"/>
            <a:ext cx="5606030" cy="15511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30000"/>
              </a:srgbClr>
            </a:outerShdw>
          </a:effectLst>
        </p:spPr>
      </p:pic>
      <p:grpSp>
        <p:nvGrpSpPr>
          <p:cNvPr id="361" name="群組"/>
          <p:cNvGrpSpPr/>
          <p:nvPr/>
        </p:nvGrpSpPr>
        <p:grpSpPr>
          <a:xfrm>
            <a:off x="8035758" y="4848986"/>
            <a:ext cx="4473743" cy="4454311"/>
            <a:chOff x="0" y="0"/>
            <a:chExt cx="4473742" cy="4454309"/>
          </a:xfrm>
        </p:grpSpPr>
        <p:pic>
          <p:nvPicPr>
            <p:cNvPr id="358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091" t="10435" r="11091" b="0"/>
            <a:stretch>
              <a:fillRect/>
            </a:stretch>
          </p:blipFill>
          <p:spPr>
            <a:xfrm>
              <a:off x="-1" y="203200"/>
              <a:ext cx="4473743" cy="4251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091" t="0" r="11091" b="10197"/>
            <a:stretch>
              <a:fillRect/>
            </a:stretch>
          </p:blipFill>
          <p:spPr>
            <a:xfrm>
              <a:off x="-1" y="0"/>
              <a:ext cx="4473743" cy="4262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P24-2.png" descr="P24-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1483" y="390115"/>
              <a:ext cx="4130653" cy="3157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4" name="アクションボタン：…"/>
          <p:cNvSpPr txBox="1"/>
          <p:nvPr/>
        </p:nvSpPr>
        <p:spPr>
          <a:xfrm>
            <a:off x="1581943" y="474605"/>
            <a:ext cx="9840914" cy="178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アクションボタン：</a:t>
            </a:r>
          </a:p>
          <a:p>
            <a:pPr indent="39687" defTabSz="914400">
              <a:defRPr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他のフォーム内のフィールド値を更新</a:t>
            </a:r>
          </a:p>
        </p:txBody>
      </p:sp>
      <p:sp>
        <p:nvSpPr>
          <p:cNvPr id="365" name="ワンクリックで在庫数を更新"/>
          <p:cNvSpPr txBox="1"/>
          <p:nvPr/>
        </p:nvSpPr>
        <p:spPr>
          <a:xfrm>
            <a:off x="558600" y="23820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ワンクリックで在庫数を更新</a:t>
            </a:r>
          </a:p>
        </p:txBody>
      </p:sp>
      <p:grpSp>
        <p:nvGrpSpPr>
          <p:cNvPr id="373" name="群組"/>
          <p:cNvGrpSpPr/>
          <p:nvPr/>
        </p:nvGrpSpPr>
        <p:grpSpPr>
          <a:xfrm>
            <a:off x="517018" y="3712950"/>
            <a:ext cx="6591044" cy="4466453"/>
            <a:chOff x="0" y="0"/>
            <a:chExt cx="6591042" cy="4466451"/>
          </a:xfrm>
        </p:grpSpPr>
        <p:grpSp>
          <p:nvGrpSpPr>
            <p:cNvPr id="371" name="群組"/>
            <p:cNvGrpSpPr/>
            <p:nvPr/>
          </p:nvGrpSpPr>
          <p:grpSpPr>
            <a:xfrm>
              <a:off x="0" y="0"/>
              <a:ext cx="6591043" cy="4466452"/>
              <a:chOff x="0" y="0"/>
              <a:chExt cx="6591042" cy="4466451"/>
            </a:xfrm>
          </p:grpSpPr>
          <p:pic>
            <p:nvPicPr>
              <p:cNvPr id="366" name="影像" descr="影像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38788" b="13386"/>
              <a:stretch>
                <a:fillRect/>
              </a:stretch>
            </p:blipFill>
            <p:spPr>
              <a:xfrm>
                <a:off x="0" y="0"/>
                <a:ext cx="5146117" cy="4187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7" name="影像" descr="影像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6992" t="0" r="0" b="14848"/>
              <a:stretch>
                <a:fillRect/>
              </a:stretch>
            </p:blipFill>
            <p:spPr>
              <a:xfrm>
                <a:off x="2975323" y="0"/>
                <a:ext cx="3615720" cy="41168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70" name="群組"/>
              <p:cNvGrpSpPr/>
              <p:nvPr/>
            </p:nvGrpSpPr>
            <p:grpSpPr>
              <a:xfrm>
                <a:off x="0" y="3316623"/>
                <a:ext cx="6591043" cy="1149829"/>
                <a:chOff x="0" y="0"/>
                <a:chExt cx="6591042" cy="1149828"/>
              </a:xfrm>
            </p:grpSpPr>
            <p:pic>
              <p:nvPicPr>
                <p:cNvPr id="368" name="影像" descr="影像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0" t="76241" r="38788" b="0"/>
                <a:stretch>
                  <a:fillRect/>
                </a:stretch>
              </p:blipFill>
              <p:spPr>
                <a:xfrm>
                  <a:off x="0" y="1184"/>
                  <a:ext cx="5146117" cy="114864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69" name="影像" descr="影像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56992" t="76217" r="0" b="0"/>
                <a:stretch>
                  <a:fillRect/>
                </a:stretch>
              </p:blipFill>
              <p:spPr>
                <a:xfrm>
                  <a:off x="2975323" y="0"/>
                  <a:ext cx="3615720" cy="11498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372" name="P25-1.png" descr="P25-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18624"/>
            <a:stretch>
              <a:fillRect/>
            </a:stretch>
          </p:blipFill>
          <p:spPr>
            <a:xfrm>
              <a:off x="127245" y="535581"/>
              <a:ext cx="6336553" cy="3764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4" name="線條"/>
          <p:cNvSpPr/>
          <p:nvPr/>
        </p:nvSpPr>
        <p:spPr>
          <a:xfrm>
            <a:off x="7250973" y="4017838"/>
            <a:ext cx="2025190" cy="376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5" name="矩形"/>
          <p:cNvSpPr/>
          <p:nvPr/>
        </p:nvSpPr>
        <p:spPr>
          <a:xfrm>
            <a:off x="742622" y="6474502"/>
            <a:ext cx="6139836" cy="386190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6" name="P25-1.png" descr="P25-1.png"/>
          <p:cNvPicPr>
            <a:picLocks noChangeAspect="1"/>
          </p:cNvPicPr>
          <p:nvPr/>
        </p:nvPicPr>
        <p:blipFill>
          <a:blip r:embed="rId3">
            <a:extLst/>
          </a:blip>
          <a:srcRect l="31697" t="24465" r="2619" b="44616"/>
          <a:stretch>
            <a:fillRect/>
          </a:stretch>
        </p:blipFill>
        <p:spPr>
          <a:xfrm>
            <a:off x="2135551" y="5377860"/>
            <a:ext cx="4162015" cy="14301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30000"/>
              </a:srgbClr>
            </a:outerShdw>
          </a:effectLst>
        </p:spPr>
      </p:pic>
      <p:grpSp>
        <p:nvGrpSpPr>
          <p:cNvPr id="381" name="群組"/>
          <p:cNvGrpSpPr/>
          <p:nvPr/>
        </p:nvGrpSpPr>
        <p:grpSpPr>
          <a:xfrm>
            <a:off x="5990718" y="4525750"/>
            <a:ext cx="6591044" cy="4834753"/>
            <a:chOff x="0" y="0"/>
            <a:chExt cx="6591042" cy="4834751"/>
          </a:xfrm>
        </p:grpSpPr>
        <p:grpSp>
          <p:nvGrpSpPr>
            <p:cNvPr id="379" name="群組"/>
            <p:cNvGrpSpPr/>
            <p:nvPr/>
          </p:nvGrpSpPr>
          <p:grpSpPr>
            <a:xfrm>
              <a:off x="0" y="0"/>
              <a:ext cx="6591043" cy="4834752"/>
              <a:chOff x="0" y="0"/>
              <a:chExt cx="6591042" cy="4834751"/>
            </a:xfrm>
          </p:grpSpPr>
          <p:pic>
            <p:nvPicPr>
              <p:cNvPr id="377" name="影像" descr="影像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38788" b="0"/>
              <a:stretch>
                <a:fillRect/>
              </a:stretch>
            </p:blipFill>
            <p:spPr>
              <a:xfrm>
                <a:off x="0" y="0"/>
                <a:ext cx="5146117" cy="48347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8" name="影像" descr="影像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6992" t="0" r="0" b="0"/>
              <a:stretch>
                <a:fillRect/>
              </a:stretch>
            </p:blipFill>
            <p:spPr>
              <a:xfrm>
                <a:off x="2975323" y="0"/>
                <a:ext cx="3615720" cy="48347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80" name="P25-2.png" descr="P25-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245" y="531219"/>
              <a:ext cx="6336553" cy="4177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5559" y="3910641"/>
            <a:ext cx="8313682" cy="5197405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5" name="オンラインEメール承認：素早く簡単に、書類作業の時間を短縮でき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オンラインEメール承認：素早く簡単に、書類作業の時間を短縮できる</a:t>
            </a:r>
          </a:p>
        </p:txBody>
      </p:sp>
      <p:sp>
        <p:nvSpPr>
          <p:cNvPr id="386" name="承認プロセス"/>
          <p:cNvSpPr txBox="1"/>
          <p:nvPr/>
        </p:nvSpPr>
        <p:spPr>
          <a:xfrm>
            <a:off x="4625180" y="902214"/>
            <a:ext cx="375443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承認プロセス</a:t>
            </a:r>
          </a:p>
        </p:txBody>
      </p:sp>
      <p:pic>
        <p:nvPicPr>
          <p:cNvPr id="387" name="群組" descr="群組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094"/>
          <a:stretch>
            <a:fillRect/>
          </a:stretch>
        </p:blipFill>
        <p:spPr>
          <a:xfrm>
            <a:off x="2427338" y="4489244"/>
            <a:ext cx="8150124" cy="4525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群組" descr="群組"/>
          <p:cNvPicPr>
            <a:picLocks noChangeAspect="1"/>
          </p:cNvPicPr>
          <p:nvPr/>
        </p:nvPicPr>
        <p:blipFill>
          <a:blip r:embed="rId3">
            <a:extLst/>
          </a:blip>
          <a:srcRect l="46483" t="72997" r="0" b="0"/>
          <a:stretch>
            <a:fillRect/>
          </a:stretch>
        </p:blipFill>
        <p:spPr>
          <a:xfrm>
            <a:off x="6215819" y="7519293"/>
            <a:ext cx="4361643" cy="1491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727" y="4110578"/>
            <a:ext cx="7560768" cy="472671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圓角矩形"/>
          <p:cNvSpPr/>
          <p:nvPr/>
        </p:nvSpPr>
        <p:spPr>
          <a:xfrm>
            <a:off x="1066800" y="4559300"/>
            <a:ext cx="7253367" cy="4245686"/>
          </a:xfrm>
          <a:prstGeom prst="roundRect">
            <a:avLst>
              <a:gd name="adj" fmla="val 299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92" name="P27-1.png" descr="P27-1.png"/>
          <p:cNvPicPr>
            <a:picLocks noChangeAspect="1"/>
          </p:cNvPicPr>
          <p:nvPr/>
        </p:nvPicPr>
        <p:blipFill>
          <a:blip r:embed="rId3">
            <a:extLst/>
          </a:blip>
          <a:srcRect l="0" t="148" r="0" b="13964"/>
          <a:stretch>
            <a:fillRect/>
          </a:stretch>
        </p:blipFill>
        <p:spPr>
          <a:xfrm>
            <a:off x="1131555" y="4650341"/>
            <a:ext cx="7402562" cy="4063587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4" name="データベースに登録された日付を、カレンダーに記録す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データベースに登録された日付を、カレンダーに記録する</a:t>
            </a:r>
          </a:p>
        </p:txBody>
      </p:sp>
      <p:sp>
        <p:nvSpPr>
          <p:cNvPr id="395" name="カレンダー統合"/>
          <p:cNvSpPr txBox="1"/>
          <p:nvPr/>
        </p:nvSpPr>
        <p:spPr>
          <a:xfrm>
            <a:off x="4325143" y="902214"/>
            <a:ext cx="435451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カレンダー統合</a:t>
            </a:r>
          </a:p>
        </p:txBody>
      </p:sp>
      <p:sp>
        <p:nvSpPr>
          <p:cNvPr id="396" name="矩形"/>
          <p:cNvSpPr/>
          <p:nvPr/>
        </p:nvSpPr>
        <p:spPr>
          <a:xfrm>
            <a:off x="7308359" y="5192316"/>
            <a:ext cx="1264153" cy="3552034"/>
          </a:xfrm>
          <a:prstGeom prst="rect">
            <a:avLst/>
          </a:prstGeom>
          <a:ln w="63500">
            <a:solidFill>
              <a:srgbClr val="E2777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00" name="群組"/>
          <p:cNvGrpSpPr/>
          <p:nvPr/>
        </p:nvGrpSpPr>
        <p:grpSpPr>
          <a:xfrm>
            <a:off x="9126179" y="4156181"/>
            <a:ext cx="3037163" cy="4635506"/>
            <a:chOff x="0" y="0"/>
            <a:chExt cx="3037161" cy="4635505"/>
          </a:xfrm>
        </p:grpSpPr>
        <p:pic>
          <p:nvPicPr>
            <p:cNvPr id="397" name="影像" descr="影像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0" t="0" r="0" b="17297"/>
            <a:stretch>
              <a:fillRect/>
            </a:stretch>
          </p:blipFill>
          <p:spPr>
            <a:xfrm>
              <a:off x="102" y="-1"/>
              <a:ext cx="3037060" cy="4211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影像" descr="影像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0" t="83159" r="0" b="0"/>
            <a:stretch>
              <a:fillRect/>
            </a:stretch>
          </p:blipFill>
          <p:spPr>
            <a:xfrm>
              <a:off x="0" y="3777837"/>
              <a:ext cx="3035300" cy="8576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9" name="P27-2.png" descr="P27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3075" b="1000"/>
            <a:stretch>
              <a:fillRect/>
            </a:stretch>
          </p:blipFill>
          <p:spPr>
            <a:xfrm>
              <a:off x="103782" y="445843"/>
              <a:ext cx="2838236" cy="3597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1" name="圓角矩形"/>
          <p:cNvSpPr/>
          <p:nvPr/>
        </p:nvSpPr>
        <p:spPr>
          <a:xfrm>
            <a:off x="9121286" y="4160663"/>
            <a:ext cx="3046948" cy="4626542"/>
          </a:xfrm>
          <a:prstGeom prst="roundRect">
            <a:avLst>
              <a:gd name="adj" fmla="val 5240"/>
            </a:avLst>
          </a:prstGeom>
          <a:ln w="25400">
            <a:solidFill>
              <a:srgbClr val="EF9FA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4" name="自動メール送信と通知：期限や最新の変更事項を見逃すことはない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自動メール送信と通知：期限や最新の変更事項を見逃すことはない</a:t>
            </a:r>
          </a:p>
        </p:txBody>
      </p:sp>
      <p:sp>
        <p:nvSpPr>
          <p:cNvPr id="405" name="通知リマインダー"/>
          <p:cNvSpPr txBox="1"/>
          <p:nvPr/>
        </p:nvSpPr>
        <p:spPr>
          <a:xfrm>
            <a:off x="4025106" y="902214"/>
            <a:ext cx="49545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通知リマインダー</a:t>
            </a:r>
          </a:p>
        </p:txBody>
      </p:sp>
      <p:pic>
        <p:nvPicPr>
          <p:cNvPr id="406" name="P28-1.png" descr="P28-1.png"/>
          <p:cNvPicPr>
            <a:picLocks noChangeAspect="1"/>
          </p:cNvPicPr>
          <p:nvPr/>
        </p:nvPicPr>
        <p:blipFill>
          <a:blip r:embed="rId2">
            <a:extLst/>
          </a:blip>
          <a:srcRect l="0" t="238" r="0" b="11079"/>
          <a:stretch>
            <a:fillRect/>
          </a:stretch>
        </p:blipFill>
        <p:spPr>
          <a:xfrm>
            <a:off x="1651333" y="3906440"/>
            <a:ext cx="3247279" cy="5156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07" name="image (1)ad.jpg" descr="image (1)ad.jpg"/>
          <p:cNvPicPr>
            <a:picLocks noChangeAspect="1"/>
          </p:cNvPicPr>
          <p:nvPr/>
        </p:nvPicPr>
        <p:blipFill>
          <a:blip r:embed="rId3">
            <a:extLst/>
          </a:blip>
          <a:srcRect l="0" t="0" r="2300" b="0"/>
          <a:stretch>
            <a:fillRect/>
          </a:stretch>
        </p:blipFill>
        <p:spPr>
          <a:xfrm>
            <a:off x="5784516" y="3904853"/>
            <a:ext cx="5568931" cy="515776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10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91" y="4147024"/>
            <a:ext cx="7560769" cy="472671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誰？ いつ？ どのデータ？ どんな変更？ より良い内部管理が実現する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誰？ いつ？ どのデータ？ どんな変更？ より良い内部管理が実現する</a:t>
            </a:r>
          </a:p>
        </p:txBody>
      </p:sp>
      <p:sp>
        <p:nvSpPr>
          <p:cNvPr id="412" name="明確な編集履歴"/>
          <p:cNvSpPr txBox="1"/>
          <p:nvPr/>
        </p:nvSpPr>
        <p:spPr>
          <a:xfrm>
            <a:off x="4325143" y="902214"/>
            <a:ext cx="435451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明確な編集履歴</a:t>
            </a:r>
          </a:p>
        </p:txBody>
      </p:sp>
      <p:pic>
        <p:nvPicPr>
          <p:cNvPr id="413" name="P29-1修正版.png" descr="P29-1修正版.png"/>
          <p:cNvPicPr>
            <a:picLocks noChangeAspect="1"/>
          </p:cNvPicPr>
          <p:nvPr/>
        </p:nvPicPr>
        <p:blipFill>
          <a:blip r:embed="rId3">
            <a:extLst/>
          </a:blip>
          <a:srcRect l="15001" t="18159" r="1819" b="4580"/>
          <a:stretch>
            <a:fillRect/>
          </a:stretch>
        </p:blipFill>
        <p:spPr>
          <a:xfrm>
            <a:off x="792983" y="4631454"/>
            <a:ext cx="7443997" cy="419618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2023/02/09 17:09:40  Jackie さんが…"/>
          <p:cNvSpPr txBox="1"/>
          <p:nvPr/>
        </p:nvSpPr>
        <p:spPr>
          <a:xfrm>
            <a:off x="8968403" y="3933938"/>
            <a:ext cx="3069086" cy="97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20000"/>
              </a:lnSpc>
              <a:defRPr b="0" sz="1400">
                <a:solidFill>
                  <a:srgbClr val="AAAAA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2023/02/09 17:09:40  </a:t>
            </a:r>
            <a:r>
              <a:rPr>
                <a:solidFill>
                  <a:srgbClr val="000000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rPr>
              <a:t>Jackie さんが</a:t>
            </a:r>
            <a:r>
              <a:rPr>
                <a:solidFill>
                  <a:srgbClr val="000000"/>
                </a:solidFill>
                <a:latin typeface="Source Han Sans TW"/>
                <a:ea typeface="Source Han Sans TW"/>
                <a:cs typeface="Source Han Sans TW"/>
                <a:sym typeface="Source Han Sans TW"/>
              </a:rPr>
              <a:t> </a:t>
            </a:r>
            <a:endParaRPr>
              <a:solidFill>
                <a:srgbClr val="000000"/>
              </a:solidFill>
              <a:latin typeface="Source Han Sans TW"/>
              <a:ea typeface="Source Han Sans TW"/>
              <a:cs typeface="Source Han Sans TW"/>
              <a:sym typeface="Source Han Sans TW"/>
            </a:endParaRPr>
          </a:p>
          <a:p>
            <a:pPr algn="l">
              <a:lnSpc>
                <a:spcPct val="120000"/>
              </a:lnSpc>
              <a:defRPr b="0" sz="1400"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rPr b="1"/>
              <a:t>受注書</a:t>
            </a:r>
            <a:r>
              <a:t> </a:t>
            </a:r>
            <a:r>
              <a:rPr>
                <a:latin typeface="Source Han Sans TW Medium"/>
                <a:ea typeface="Source Han Sans TW Medium"/>
                <a:cs typeface="Source Han Sans TW Medium"/>
                <a:sym typeface="Source Han Sans TW Medium"/>
              </a:rPr>
              <a:t>内のレコード を</a:t>
            </a:r>
            <a:r>
              <a:rPr b="1"/>
              <a:t>編集</a:t>
            </a:r>
            <a:r>
              <a:rPr>
                <a:latin typeface="Source Han Sans TW Medium"/>
                <a:ea typeface="Source Han Sans TW Medium"/>
                <a:cs typeface="Source Han Sans TW Medium"/>
                <a:sym typeface="Source Han Sans TW Medium"/>
              </a:rPr>
              <a:t>しました</a:t>
            </a:r>
            <a:endParaRPr>
              <a:latin typeface="Source Han Sans TW Medium"/>
              <a:ea typeface="Source Han Sans TW Medium"/>
              <a:cs typeface="Source Han Sans TW Medium"/>
              <a:sym typeface="Source Han Sans TW Medium"/>
            </a:endParaRPr>
          </a:p>
          <a:p>
            <a:pPr lvl="1" algn="l">
              <a:lnSpc>
                <a:spcPct val="120000"/>
              </a:lnSpc>
              <a:defRPr b="0" sz="1400"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rPr b="1">
                <a:latin typeface="Source Han Sans TW"/>
                <a:ea typeface="Source Han Sans TW"/>
                <a:cs typeface="Source Han Sans TW"/>
                <a:sym typeface="Source Han Sans TW"/>
              </a:rPr>
              <a:t>備考</a:t>
            </a:r>
            <a:r>
              <a:t>: なるべく早く出荷 </a:t>
            </a:r>
          </a:p>
        </p:txBody>
      </p:sp>
      <p:sp>
        <p:nvSpPr>
          <p:cNvPr id="415" name="2023/02/03 15:15:14  Jackie さんが…"/>
          <p:cNvSpPr txBox="1"/>
          <p:nvPr/>
        </p:nvSpPr>
        <p:spPr>
          <a:xfrm>
            <a:off x="8969590" y="5387075"/>
            <a:ext cx="3039467" cy="157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20000"/>
              </a:lnSpc>
              <a:defRPr b="0" sz="1400">
                <a:solidFill>
                  <a:srgbClr val="AAAAAA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2023/02/03 15:15:14 </a:t>
            </a:r>
            <a:r>
              <a:rPr>
                <a:solidFill>
                  <a:srgbClr val="000000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rPr>
              <a:t> </a:t>
            </a:r>
            <a:r>
              <a:rPr>
                <a:solidFill>
                  <a:srgbClr val="000000"/>
                </a:solidFill>
                <a:latin typeface="Source Han Sans TC Medium"/>
                <a:ea typeface="Source Han Sans TC Medium"/>
                <a:cs typeface="Source Han Sans TC Medium"/>
                <a:sym typeface="Source Han Sans TC Medium"/>
              </a:rPr>
              <a:t>Jackie さんが</a:t>
            </a:r>
            <a:endParaRPr>
              <a:solidFill>
                <a:srgbClr val="000000"/>
              </a:solidFill>
              <a:latin typeface="Source Han Sans TC Medium"/>
              <a:ea typeface="Source Han Sans TC Medium"/>
              <a:cs typeface="Source Han Sans TC Medium"/>
              <a:sym typeface="Source Han Sans TC Medium"/>
            </a:endParaRPr>
          </a:p>
          <a:p>
            <a:pPr algn="l">
              <a:lnSpc>
                <a:spcPct val="120000"/>
              </a:lnSpc>
              <a:defRPr sz="1400">
                <a:latin typeface="Source Han Sans TC"/>
                <a:ea typeface="Source Han Sans TC"/>
                <a:cs typeface="Source Han Sans TC"/>
                <a:sym typeface="Source Han Sans TC"/>
              </a:defRPr>
            </a:pPr>
            <a:r>
              <a:t>受注書 </a:t>
            </a:r>
            <a:r>
              <a:rPr b="0">
                <a:latin typeface="Source Han Sans TC Medium"/>
                <a:ea typeface="Source Han Sans TC Medium"/>
                <a:cs typeface="Source Han Sans TC Medium"/>
                <a:sym typeface="Source Han Sans TC Medium"/>
              </a:rPr>
              <a:t>内のレコード を</a:t>
            </a:r>
            <a:r>
              <a:t>編集</a:t>
            </a:r>
            <a:r>
              <a:rPr b="0">
                <a:latin typeface="Source Han Sans TC Medium"/>
                <a:ea typeface="Source Han Sans TC Medium"/>
                <a:cs typeface="Source Han Sans TC Medium"/>
                <a:sym typeface="Source Han Sans TC Medium"/>
              </a:rPr>
              <a:t>しました</a:t>
            </a:r>
            <a:endParaRPr b="0">
              <a:latin typeface="Source Han Sans TC Medium"/>
              <a:ea typeface="Source Han Sans TC Medium"/>
              <a:cs typeface="Source Han Sans TC Medium"/>
              <a:sym typeface="Source Han Sans TC Medium"/>
            </a:endParaRPr>
          </a:p>
          <a:p>
            <a:pPr algn="l">
              <a:lnSpc>
                <a:spcPct val="120000"/>
              </a:lnSpc>
              <a:defRPr sz="1400">
                <a:latin typeface="Source Han Sans TC"/>
                <a:ea typeface="Source Han Sans TC"/>
                <a:cs typeface="Source Han Sans TC"/>
                <a:sym typeface="Source Han Sans TC"/>
              </a:defRPr>
            </a:pPr>
            <a:r>
              <a:t>    「出荷実行」を実行した時刻: </a:t>
            </a:r>
          </a:p>
          <a:p>
            <a:pPr algn="l">
              <a:lnSpc>
                <a:spcPct val="120000"/>
              </a:lnSpc>
              <a:defRPr sz="1400">
                <a:latin typeface="Source Han Sans TC"/>
                <a:ea typeface="Source Han Sans TC"/>
                <a:cs typeface="Source Han Sans TC"/>
                <a:sym typeface="Source Han Sans TC"/>
              </a:defRPr>
            </a:pPr>
            <a:r>
              <a:t>       </a:t>
            </a:r>
            <a:r>
              <a:rPr b="0"/>
              <a:t>2023/02/03 07:13:58</a:t>
            </a:r>
          </a:p>
        </p:txBody>
      </p:sp>
      <p:sp>
        <p:nvSpPr>
          <p:cNvPr id="416" name="線條"/>
          <p:cNvSpPr/>
          <p:nvPr/>
        </p:nvSpPr>
        <p:spPr>
          <a:xfrm>
            <a:off x="8893885" y="5157775"/>
            <a:ext cx="3299733" cy="1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7" name="線條"/>
          <p:cNvSpPr/>
          <p:nvPr/>
        </p:nvSpPr>
        <p:spPr>
          <a:xfrm>
            <a:off x="8893885" y="6925534"/>
            <a:ext cx="3299733" cy="1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18" name="影像" descr="影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4077" y="4633811"/>
            <a:ext cx="195181" cy="1951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群組"/>
          <p:cNvGrpSpPr/>
          <p:nvPr/>
        </p:nvGrpSpPr>
        <p:grpSpPr>
          <a:xfrm>
            <a:off x="8956073" y="7160484"/>
            <a:ext cx="3039111" cy="1880661"/>
            <a:chOff x="0" y="0"/>
            <a:chExt cx="3039110" cy="1880660"/>
          </a:xfrm>
        </p:grpSpPr>
        <p:sp>
          <p:nvSpPr>
            <p:cNvPr id="419" name="2023/02/03 15:04:17  Jackie さんが…"/>
            <p:cNvSpPr txBox="1"/>
            <p:nvPr/>
          </p:nvSpPr>
          <p:spPr>
            <a:xfrm>
              <a:off x="0" y="0"/>
              <a:ext cx="3039110" cy="188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>
                <a:lnSpc>
                  <a:spcPct val="120000"/>
                </a:lnSpc>
                <a:defRPr b="0" sz="1400">
                  <a:solidFill>
                    <a:srgbClr val="AAAAA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2023/02/03 15:04:17</a:t>
              </a:r>
              <a:r>
                <a:rPr>
                  <a:latin typeface="Source Han Sans TW Medium"/>
                  <a:ea typeface="Source Han Sans TW Medium"/>
                  <a:cs typeface="Source Han Sans TW Medium"/>
                  <a:sym typeface="Source Han Sans TW Medium"/>
                </a:rPr>
                <a:t> </a:t>
              </a:r>
              <a:r>
                <a:rPr>
                  <a:solidFill>
                    <a:srgbClr val="000000"/>
                  </a:solidFill>
                  <a:latin typeface="Source Han Sans TW Medium"/>
                  <a:ea typeface="Source Han Sans TW Medium"/>
                  <a:cs typeface="Source Han Sans TW Medium"/>
                  <a:sym typeface="Source Han Sans TW Medium"/>
                </a:rPr>
                <a:t> </a:t>
              </a:r>
              <a:r>
                <a:rPr>
                  <a:solidFill>
                    <a:srgbClr val="000000"/>
                  </a:solidFill>
                  <a:latin typeface="Source Han Sans TC Medium"/>
                  <a:ea typeface="Source Han Sans TC Medium"/>
                  <a:cs typeface="Source Han Sans TC Medium"/>
                  <a:sym typeface="Source Han Sans TC Medium"/>
                </a:rPr>
                <a:t>Jackie さんが</a:t>
              </a:r>
              <a:endParaRPr>
                <a:solidFill>
                  <a:srgbClr val="000000"/>
                </a:solidFill>
                <a:latin typeface="Source Han Sans TC Medium"/>
                <a:ea typeface="Source Han Sans TC Medium"/>
                <a:cs typeface="Source Han Sans TC Medium"/>
                <a:sym typeface="Source Han Sans TC Medium"/>
              </a:endParaRPr>
            </a:p>
            <a:p>
              <a:pPr algn="l">
                <a:lnSpc>
                  <a:spcPct val="120000"/>
                </a:lnSpc>
                <a:defRPr b="0" sz="1400">
                  <a:latin typeface="Source Han Sans TC Medium"/>
                  <a:ea typeface="Source Han Sans TC Medium"/>
                  <a:cs typeface="Source Han Sans TC Medium"/>
                  <a:sym typeface="Source Han Sans TC Medium"/>
                </a:defRPr>
              </a:pPr>
              <a:r>
                <a:rPr b="1">
                  <a:latin typeface="Source Han Sans TC"/>
                  <a:ea typeface="Source Han Sans TC"/>
                  <a:cs typeface="Source Han Sans TC"/>
                  <a:sym typeface="Source Han Sans TC"/>
                </a:rPr>
                <a:t>受注書</a:t>
              </a:r>
              <a:r>
                <a:t> 内のレコード を</a:t>
              </a:r>
              <a:r>
                <a:rPr b="1">
                  <a:latin typeface="Source Han Sans TC"/>
                  <a:ea typeface="Source Han Sans TC"/>
                  <a:cs typeface="Source Han Sans TC"/>
                  <a:sym typeface="Source Han Sans TC"/>
                </a:rPr>
                <a:t>編集</a:t>
              </a:r>
              <a:r>
                <a:t>しました</a:t>
              </a:r>
            </a:p>
            <a:p>
              <a:pPr lvl="1" algn="l">
                <a:lnSpc>
                  <a:spcPct val="120000"/>
                </a:lnSpc>
                <a:defRPr b="0" sz="1400"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rPr b="1">
                  <a:latin typeface="Source Han Sans TW"/>
                  <a:ea typeface="Source Han Sans TW"/>
                  <a:cs typeface="Source Han Sans TW"/>
                  <a:sym typeface="Source Han Sans TW"/>
                </a:rPr>
                <a:t>小計金額</a:t>
              </a:r>
              <a:r>
                <a:t>:</a:t>
              </a:r>
              <a:r>
                <a:rPr>
                  <a:latin typeface="Source Han Sans TW"/>
                  <a:ea typeface="Source Han Sans TW"/>
                  <a:cs typeface="Source Han Sans TW"/>
                  <a:sym typeface="Source Han Sans TW"/>
                </a:rPr>
                <a:t> 0 → 74490</a:t>
              </a:r>
            </a:p>
            <a:p>
              <a:pPr lvl="1" algn="l">
                <a:lnSpc>
                  <a:spcPct val="120000"/>
                </a:lnSpc>
                <a:defRPr b="0" sz="1400"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rPr b="1">
                  <a:latin typeface="Source Han Sans TW"/>
                  <a:ea typeface="Source Han Sans TW"/>
                  <a:cs typeface="Source Han Sans TW"/>
                  <a:sym typeface="Source Han Sans TW"/>
                </a:rPr>
                <a:t>税率</a:t>
              </a:r>
              <a:r>
                <a:t>: </a:t>
              </a:r>
              <a:r>
                <a:rPr>
                  <a:latin typeface="Source Han Sans TW"/>
                  <a:ea typeface="Source Han Sans TW"/>
                  <a:cs typeface="Source Han Sans TW"/>
                  <a:sym typeface="Source Han Sans TW"/>
                </a:rPr>
                <a:t>0.08</a:t>
              </a:r>
              <a:endParaRPr>
                <a:latin typeface="Source Han Sans TW"/>
                <a:ea typeface="Source Han Sans TW"/>
                <a:cs typeface="Source Han Sans TW"/>
                <a:sym typeface="Source Han Sans TW"/>
              </a:endParaRPr>
            </a:p>
            <a:p>
              <a:pPr lvl="1" algn="l">
                <a:lnSpc>
                  <a:spcPct val="120000"/>
                </a:lnSpc>
                <a:defRPr b="0" sz="1400"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rPr b="1">
                  <a:latin typeface="Source Han Sans TW"/>
                  <a:ea typeface="Source Han Sans TW"/>
                  <a:cs typeface="Source Han Sans TW"/>
                  <a:sym typeface="Source Han Sans TW"/>
                </a:rPr>
                <a:t>税額</a:t>
              </a:r>
              <a:r>
                <a:t>: </a:t>
              </a:r>
              <a:r>
                <a:rPr>
                  <a:latin typeface="Source Han Sans TW"/>
                  <a:ea typeface="Source Han Sans TW"/>
                  <a:cs typeface="Source Han Sans TW"/>
                  <a:sym typeface="Source Han Sans TW"/>
                </a:rPr>
                <a:t>0 → 5959.2</a:t>
              </a:r>
              <a:endParaRPr>
                <a:latin typeface="Source Han Sans TW"/>
                <a:ea typeface="Source Han Sans TW"/>
                <a:cs typeface="Source Han Sans TW"/>
                <a:sym typeface="Source Han Sans TW"/>
              </a:endParaRPr>
            </a:p>
            <a:p>
              <a:pPr lvl="1" algn="l">
                <a:lnSpc>
                  <a:spcPct val="120000"/>
                </a:lnSpc>
                <a:defRPr b="0" sz="1400"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rPr b="1">
                  <a:latin typeface="Source Han Sans TW"/>
                  <a:ea typeface="Source Han Sans TW"/>
                  <a:cs typeface="Source Han Sans TW"/>
                  <a:sym typeface="Source Han Sans TW"/>
                </a:rPr>
                <a:t>合計金額</a:t>
              </a:r>
              <a:r>
                <a:t>: </a:t>
              </a:r>
              <a:r>
                <a:rPr>
                  <a:latin typeface="Source Han Sans TW"/>
                  <a:ea typeface="Source Han Sans TW"/>
                  <a:cs typeface="Source Han Sans TW"/>
                  <a:sym typeface="Source Han Sans TW"/>
                </a:rPr>
                <a:t>0 → 80449.2</a:t>
              </a:r>
            </a:p>
          </p:txBody>
        </p:sp>
        <p:pic>
          <p:nvPicPr>
            <p:cNvPr id="420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004" y="711827"/>
              <a:ext cx="195180" cy="195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004" y="999694"/>
              <a:ext cx="195180" cy="195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004" y="1287560"/>
              <a:ext cx="195180" cy="195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004" y="1575427"/>
              <a:ext cx="195180" cy="195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圓角矩形"/>
          <p:cNvSpPr/>
          <p:nvPr/>
        </p:nvSpPr>
        <p:spPr>
          <a:xfrm>
            <a:off x="1129770" y="5123038"/>
            <a:ext cx="10745260" cy="3195706"/>
          </a:xfrm>
          <a:prstGeom prst="roundRect">
            <a:avLst>
              <a:gd name="adj" fmla="val 50000"/>
            </a:avLst>
          </a:prstGeom>
          <a:ln w="508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7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396" y="4853108"/>
            <a:ext cx="5080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0920" y="8035032"/>
            <a:ext cx="5080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影像" descr="影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8396" y="8035032"/>
            <a:ext cx="5080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影像" descr="影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0920" y="4841257"/>
            <a:ext cx="508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矩形"/>
          <p:cNvSpPr/>
          <p:nvPr/>
        </p:nvSpPr>
        <p:spPr>
          <a:xfrm>
            <a:off x="-521990" y="-3120"/>
            <a:ext cx="13777847" cy="27822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社員は、時間の90％をエクセルに費やす"/>
          <p:cNvSpPr txBox="1"/>
          <p:nvPr/>
        </p:nvSpPr>
        <p:spPr>
          <a:xfrm>
            <a:off x="3375564" y="1527214"/>
            <a:ext cx="625367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社員は、時間</a:t>
            </a:r>
            <a:r>
              <a:rPr spc="345"/>
              <a:t>の</a:t>
            </a:r>
            <a:r>
              <a:rPr b="1" spc="300" sz="3000">
                <a:latin typeface="Source Han Sans TW"/>
                <a:ea typeface="Source Han Sans TW"/>
                <a:cs typeface="Source Han Sans TW"/>
                <a:sym typeface="Source Han Sans TW"/>
              </a:rPr>
              <a:t>90％</a:t>
            </a:r>
            <a:r>
              <a:t>をエクセルに費やす</a:t>
            </a:r>
          </a:p>
        </p:txBody>
      </p:sp>
      <p:sp>
        <p:nvSpPr>
          <p:cNvPr id="143" name="時間がかかる"/>
          <p:cNvSpPr txBox="1"/>
          <p:nvPr/>
        </p:nvSpPr>
        <p:spPr>
          <a:xfrm>
            <a:off x="4625180" y="640882"/>
            <a:ext cx="375443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時間がかかる</a:t>
            </a:r>
          </a:p>
        </p:txBody>
      </p:sp>
      <p:pic>
        <p:nvPicPr>
          <p:cNvPr id="144" name="影像" descr="影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30932" y="6854136"/>
            <a:ext cx="373323" cy="338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影像" descr="影像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60084" y="6870938"/>
            <a:ext cx="473063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影像" descr="影像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73350" y="3202521"/>
            <a:ext cx="1906589" cy="1471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影像" descr="影像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83769" y="3229739"/>
            <a:ext cx="1906589" cy="1471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影像" descr="影像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flipH="1">
            <a:off x="3663602" y="6440630"/>
            <a:ext cx="1906589" cy="1471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影像" descr="影像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flipH="1">
            <a:off x="8146702" y="6440630"/>
            <a:ext cx="1906589" cy="1471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影像" descr="影像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69125" y="3228248"/>
            <a:ext cx="1905001" cy="147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影像" descr="影像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95435" y="3322663"/>
            <a:ext cx="595905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矩形"/>
          <p:cNvSpPr/>
          <p:nvPr/>
        </p:nvSpPr>
        <p:spPr>
          <a:xfrm>
            <a:off x="65985" y="2941638"/>
            <a:ext cx="12872830" cy="6529391"/>
          </a:xfrm>
          <a:prstGeom prst="rect">
            <a:avLst/>
          </a:prstGeom>
          <a:solidFill>
            <a:srgbClr val="EFEFEF">
              <a:alpha val="553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55" name="群組"/>
          <p:cNvGrpSpPr/>
          <p:nvPr/>
        </p:nvGrpSpPr>
        <p:grpSpPr>
          <a:xfrm>
            <a:off x="10735959" y="3662692"/>
            <a:ext cx="1445909" cy="453029"/>
            <a:chOff x="0" y="0"/>
            <a:chExt cx="1445907" cy="453027"/>
          </a:xfrm>
        </p:grpSpPr>
        <p:sp>
          <p:nvSpPr>
            <p:cNvPr id="153" name="矩形"/>
            <p:cNvSpPr/>
            <p:nvPr/>
          </p:nvSpPr>
          <p:spPr>
            <a:xfrm>
              <a:off x="0" y="0"/>
              <a:ext cx="1445908" cy="453028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4" name="このシートは、…"/>
            <p:cNvSpPr txBox="1"/>
            <p:nvPr/>
          </p:nvSpPr>
          <p:spPr>
            <a:xfrm>
              <a:off x="38100" y="7607"/>
              <a:ext cx="1397000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b="0" sz="900">
                  <a:solidFill>
                    <a:srgbClr val="FFFF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このシートは、</a:t>
              </a:r>
            </a:p>
            <a:p>
              <a:pPr algn="l" defTabSz="457200">
                <a:defRPr b="0" sz="900">
                  <a:solidFill>
                    <a:srgbClr val="FFFF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pPr>
              <a:r>
                <a:t>このシートとリンクする</a:t>
              </a:r>
            </a:p>
          </p:txBody>
        </p:sp>
      </p:grpSp>
      <p:grpSp>
        <p:nvGrpSpPr>
          <p:cNvPr id="158" name="群組"/>
          <p:cNvGrpSpPr/>
          <p:nvPr/>
        </p:nvGrpSpPr>
        <p:grpSpPr>
          <a:xfrm>
            <a:off x="10331235" y="3202773"/>
            <a:ext cx="2128357" cy="318245"/>
            <a:chOff x="0" y="0"/>
            <a:chExt cx="2128356" cy="318244"/>
          </a:xfrm>
        </p:grpSpPr>
        <p:sp>
          <p:nvSpPr>
            <p:cNvPr id="156" name="矩形"/>
            <p:cNvSpPr/>
            <p:nvPr/>
          </p:nvSpPr>
          <p:spPr>
            <a:xfrm>
              <a:off x="0" y="0"/>
              <a:ext cx="2128357" cy="318245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7" name="ここでの数字は「0」が1つ欠けている"/>
            <p:cNvSpPr txBox="1"/>
            <p:nvPr/>
          </p:nvSpPr>
          <p:spPr>
            <a:xfrm>
              <a:off x="35421" y="19050"/>
              <a:ext cx="2057515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b="0" sz="900">
                  <a:solidFill>
                    <a:srgbClr val="FFFF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lvl1pPr>
            </a:lstStyle>
            <a:p>
              <a:pPr/>
              <a:r>
                <a:t>ここでの数字は「0」が1つ欠けている</a:t>
              </a:r>
            </a:p>
          </p:txBody>
        </p:sp>
      </p:grpSp>
      <p:grpSp>
        <p:nvGrpSpPr>
          <p:cNvPr id="161" name="群組"/>
          <p:cNvGrpSpPr/>
          <p:nvPr/>
        </p:nvGrpSpPr>
        <p:grpSpPr>
          <a:xfrm>
            <a:off x="10737692" y="4253967"/>
            <a:ext cx="1442443" cy="318245"/>
            <a:chOff x="0" y="0"/>
            <a:chExt cx="1442442" cy="318244"/>
          </a:xfrm>
        </p:grpSpPr>
        <p:sp>
          <p:nvSpPr>
            <p:cNvPr id="159" name="矩形"/>
            <p:cNvSpPr/>
            <p:nvPr/>
          </p:nvSpPr>
          <p:spPr>
            <a:xfrm>
              <a:off x="0" y="0"/>
              <a:ext cx="1442443" cy="318245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0" name="この数式は何かおかしい"/>
            <p:cNvSpPr txBox="1"/>
            <p:nvPr/>
          </p:nvSpPr>
          <p:spPr>
            <a:xfrm>
              <a:off x="35421" y="25932"/>
              <a:ext cx="137160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b="0" sz="900">
                  <a:solidFill>
                    <a:srgbClr val="FFFFFF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lvl1pPr>
            </a:lstStyle>
            <a:p>
              <a:pPr/>
              <a:r>
                <a:t>この数式は何かおかしい</a:t>
              </a:r>
            </a:p>
          </p:txBody>
        </p:sp>
      </p:grpSp>
      <p:sp>
        <p:nvSpPr>
          <p:cNvPr id="162" name="スプレッドシートを作成"/>
          <p:cNvSpPr txBox="1"/>
          <p:nvPr/>
        </p:nvSpPr>
        <p:spPr>
          <a:xfrm>
            <a:off x="2628552" y="5460313"/>
            <a:ext cx="308768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100" sz="20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スプレッドシートを作成</a:t>
            </a:r>
          </a:p>
        </p:txBody>
      </p:sp>
      <p:sp>
        <p:nvSpPr>
          <p:cNvPr id="163" name="同僚バージョンと統合"/>
          <p:cNvSpPr txBox="1"/>
          <p:nvPr/>
        </p:nvSpPr>
        <p:spPr>
          <a:xfrm>
            <a:off x="7124426" y="5460313"/>
            <a:ext cx="281590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150000"/>
              </a:lnSpc>
              <a:defRPr b="0" spc="100" sz="20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同僚バージョンと統合</a:t>
            </a:r>
          </a:p>
        </p:txBody>
      </p:sp>
      <p:sp>
        <p:nvSpPr>
          <p:cNvPr id="164" name="間違った数式を探す"/>
          <p:cNvSpPr txBox="1"/>
          <p:nvPr/>
        </p:nvSpPr>
        <p:spPr>
          <a:xfrm>
            <a:off x="7257776" y="8636542"/>
            <a:ext cx="2554289" cy="48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150000"/>
              </a:lnSpc>
              <a:defRPr b="0" spc="100" sz="20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間違った数式を探す</a:t>
            </a:r>
          </a:p>
        </p:txBody>
      </p:sp>
      <p:sp>
        <p:nvSpPr>
          <p:cNvPr id="165" name="上司に報告"/>
          <p:cNvSpPr txBox="1"/>
          <p:nvPr/>
        </p:nvSpPr>
        <p:spPr>
          <a:xfrm>
            <a:off x="3428652" y="8643146"/>
            <a:ext cx="148748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150000"/>
              </a:lnSpc>
              <a:defRPr b="0" spc="100" sz="20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上司に報告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7" name="エクセル インポート/エクスポート"/>
          <p:cNvSpPr txBox="1"/>
          <p:nvPr/>
        </p:nvSpPr>
        <p:spPr>
          <a:xfrm>
            <a:off x="1751107" y="1147079"/>
            <a:ext cx="950258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エクセル　インポート/エクスポート</a:t>
            </a:r>
          </a:p>
        </p:txBody>
      </p:sp>
      <p:sp>
        <p:nvSpPr>
          <p:cNvPr id="428" name="既存のExcelをデータベース化"/>
          <p:cNvSpPr txBox="1"/>
          <p:nvPr/>
        </p:nvSpPr>
        <p:spPr>
          <a:xfrm>
            <a:off x="8173301" y="4353015"/>
            <a:ext cx="405878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既存のExcelをデータベース化</a:t>
            </a:r>
          </a:p>
        </p:txBody>
      </p:sp>
      <p:sp>
        <p:nvSpPr>
          <p:cNvPr id="429" name="線條"/>
          <p:cNvSpPr/>
          <p:nvPr/>
        </p:nvSpPr>
        <p:spPr>
          <a:xfrm>
            <a:off x="3780103" y="7366333"/>
            <a:ext cx="2273707" cy="731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0" name="エクセルへのエクスポートも可能"/>
          <p:cNvSpPr txBox="1"/>
          <p:nvPr/>
        </p:nvSpPr>
        <p:spPr>
          <a:xfrm>
            <a:off x="1364616" y="8262098"/>
            <a:ext cx="452672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エクセルへのエクスポートも可能</a:t>
            </a:r>
          </a:p>
        </p:txBody>
      </p:sp>
      <p:sp>
        <p:nvSpPr>
          <p:cNvPr id="431" name="線條"/>
          <p:cNvSpPr/>
          <p:nvPr/>
        </p:nvSpPr>
        <p:spPr>
          <a:xfrm>
            <a:off x="7118433" y="4428418"/>
            <a:ext cx="856950" cy="499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35" name="群組"/>
          <p:cNvGrpSpPr/>
          <p:nvPr/>
        </p:nvGrpSpPr>
        <p:grpSpPr>
          <a:xfrm>
            <a:off x="582375" y="3963919"/>
            <a:ext cx="6409990" cy="3240852"/>
            <a:chOff x="0" y="0"/>
            <a:chExt cx="6409988" cy="3240851"/>
          </a:xfrm>
        </p:grpSpPr>
        <p:pic>
          <p:nvPicPr>
            <p:cNvPr id="432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8781"/>
            <a:stretch>
              <a:fillRect/>
            </a:stretch>
          </p:blipFill>
          <p:spPr>
            <a:xfrm>
              <a:off x="0" y="0"/>
              <a:ext cx="6409989" cy="2853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3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80489" r="0" b="0"/>
            <a:stretch>
              <a:fillRect/>
            </a:stretch>
          </p:blipFill>
          <p:spPr>
            <a:xfrm>
              <a:off x="0" y="2459001"/>
              <a:ext cx="6409989" cy="781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4" name="P30-1.png" descr="P30-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11476" b="0"/>
            <a:stretch>
              <a:fillRect/>
            </a:stretch>
          </p:blipFill>
          <p:spPr>
            <a:xfrm>
              <a:off x="25842" y="381344"/>
              <a:ext cx="6358523" cy="281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8" name="群組"/>
          <p:cNvGrpSpPr/>
          <p:nvPr/>
        </p:nvGrpSpPr>
        <p:grpSpPr>
          <a:xfrm>
            <a:off x="6067258" y="5021571"/>
            <a:ext cx="6333791" cy="6306278"/>
            <a:chOff x="0" y="0"/>
            <a:chExt cx="6333789" cy="6306277"/>
          </a:xfrm>
        </p:grpSpPr>
        <p:pic>
          <p:nvPicPr>
            <p:cNvPr id="436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091" t="10435" r="11091" b="0"/>
            <a:stretch>
              <a:fillRect/>
            </a:stretch>
          </p:blipFill>
          <p:spPr>
            <a:xfrm>
              <a:off x="0" y="287684"/>
              <a:ext cx="6333790" cy="6018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影像" descr="影像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091" t="0" r="11091" b="10197"/>
            <a:stretch>
              <a:fillRect/>
            </a:stretch>
          </p:blipFill>
          <p:spPr>
            <a:xfrm>
              <a:off x="0" y="0"/>
              <a:ext cx="6333790" cy="6034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5" name="群組"/>
          <p:cNvGrpSpPr/>
          <p:nvPr/>
        </p:nvGrpSpPr>
        <p:grpSpPr>
          <a:xfrm>
            <a:off x="6294877" y="5567388"/>
            <a:ext cx="5891253" cy="5848454"/>
            <a:chOff x="0" y="0"/>
            <a:chExt cx="5891251" cy="5848453"/>
          </a:xfrm>
        </p:grpSpPr>
        <p:pic>
          <p:nvPicPr>
            <p:cNvPr id="439" name="P30-2.png" descr="P30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86134" b="0"/>
            <a:stretch>
              <a:fillRect/>
            </a:stretch>
          </p:blipFill>
          <p:spPr>
            <a:xfrm>
              <a:off x="0" y="0"/>
              <a:ext cx="985743" cy="5848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P30-2.png" descr="P30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9440" t="0" r="49853" b="0"/>
            <a:stretch>
              <a:fillRect/>
            </a:stretch>
          </p:blipFill>
          <p:spPr>
            <a:xfrm>
              <a:off x="957495" y="0"/>
              <a:ext cx="761095" cy="5848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P30-2.png" descr="P30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3251" t="0" r="69068" b="0"/>
            <a:stretch>
              <a:fillRect/>
            </a:stretch>
          </p:blipFill>
          <p:spPr>
            <a:xfrm>
              <a:off x="1670137" y="0"/>
              <a:ext cx="1256980" cy="5848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P30-2.png" descr="P30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9307" t="0" r="29332" b="0"/>
            <a:stretch>
              <a:fillRect/>
            </a:stretch>
          </p:blipFill>
          <p:spPr>
            <a:xfrm>
              <a:off x="2876679" y="0"/>
              <a:ext cx="1518603" cy="5848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3" name="P30-2.png" descr="P30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0067" t="0" r="60010" b="0"/>
            <a:stretch>
              <a:fillRect/>
            </a:stretch>
          </p:blipFill>
          <p:spPr>
            <a:xfrm>
              <a:off x="4301272" y="0"/>
              <a:ext cx="705456" cy="5848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4" name="P30-2.png" descr="P30-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1623" t="0" r="15851" b="0"/>
            <a:stretch>
              <a:fillRect/>
            </a:stretch>
          </p:blipFill>
          <p:spPr>
            <a:xfrm>
              <a:off x="5000771" y="0"/>
              <a:ext cx="890481" cy="5848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8" name="外出先でも簡単にデータにアクセス、承認が可能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外出先でも簡単にデータにアクセス、承認が可能</a:t>
            </a:r>
          </a:p>
        </p:txBody>
      </p:sp>
      <p:sp>
        <p:nvSpPr>
          <p:cNvPr id="449" name="モバイル端末対応"/>
          <p:cNvSpPr txBox="1"/>
          <p:nvPr/>
        </p:nvSpPr>
        <p:spPr>
          <a:xfrm>
            <a:off x="4025106" y="887355"/>
            <a:ext cx="4954589" cy="95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モバイル端末対応</a:t>
            </a:r>
          </a:p>
        </p:txBody>
      </p:sp>
      <p:pic>
        <p:nvPicPr>
          <p:cNvPr id="450" name="4.支援行動裝置-日文.png" descr="4.支援行動裝置-日文.png"/>
          <p:cNvPicPr>
            <a:picLocks noChangeAspect="1"/>
          </p:cNvPicPr>
          <p:nvPr/>
        </p:nvPicPr>
        <p:blipFill>
          <a:blip r:embed="rId2">
            <a:extLst/>
          </a:blip>
          <a:srcRect l="0" t="2701" r="0" b="2701"/>
          <a:stretch>
            <a:fillRect/>
          </a:stretch>
        </p:blipFill>
        <p:spPr>
          <a:xfrm>
            <a:off x="1487548" y="3834309"/>
            <a:ext cx="10283517" cy="5471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55" name="群組"/>
          <p:cNvGrpSpPr/>
          <p:nvPr/>
        </p:nvGrpSpPr>
        <p:grpSpPr>
          <a:xfrm>
            <a:off x="2767256" y="3918994"/>
            <a:ext cx="7470288" cy="5217539"/>
            <a:chOff x="0" y="0"/>
            <a:chExt cx="7470286" cy="5217538"/>
          </a:xfrm>
        </p:grpSpPr>
        <p:pic>
          <p:nvPicPr>
            <p:cNvPr id="453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43694" b="0"/>
            <a:stretch>
              <a:fillRect/>
            </a:stretch>
          </p:blipFill>
          <p:spPr>
            <a:xfrm>
              <a:off x="0" y="0"/>
              <a:ext cx="4699164" cy="5217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3522" t="0" r="0" b="0"/>
            <a:stretch>
              <a:fillRect/>
            </a:stretch>
          </p:blipFill>
          <p:spPr>
            <a:xfrm>
              <a:off x="4425936" y="0"/>
              <a:ext cx="3044351" cy="5217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6" name="データベースの利点をウェブサイトやブログに生かす"/>
          <p:cNvSpPr txBox="1"/>
          <p:nvPr/>
        </p:nvSpPr>
        <p:spPr>
          <a:xfrm>
            <a:off x="558600" y="1868980"/>
            <a:ext cx="118875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データベースの利点をウェブサイトやブログに生かす</a:t>
            </a:r>
          </a:p>
        </p:txBody>
      </p:sp>
      <p:sp>
        <p:nvSpPr>
          <p:cNvPr id="457" name="ウェブサイトへの埋め込み"/>
          <p:cNvSpPr txBox="1"/>
          <p:nvPr/>
        </p:nvSpPr>
        <p:spPr>
          <a:xfrm>
            <a:off x="2824956" y="902214"/>
            <a:ext cx="73548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ウェブサイトへの埋め込み</a:t>
            </a:r>
          </a:p>
        </p:txBody>
      </p:sp>
      <p:pic>
        <p:nvPicPr>
          <p:cNvPr id="458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rcRect l="0" t="632" r="0" b="7712"/>
          <a:stretch>
            <a:fillRect/>
          </a:stretch>
        </p:blipFill>
        <p:spPr>
          <a:xfrm>
            <a:off x="2824806" y="4435241"/>
            <a:ext cx="7355323" cy="4648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32.png" descr="P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2691" y="5342489"/>
            <a:ext cx="4139418" cy="3743217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矩形"/>
          <p:cNvSpPr/>
          <p:nvPr/>
        </p:nvSpPr>
        <p:spPr>
          <a:xfrm>
            <a:off x="4432691" y="5342489"/>
            <a:ext cx="4140201" cy="50801"/>
          </a:xfrm>
          <a:prstGeom prst="rect">
            <a:avLst/>
          </a:prstGeom>
          <a:solidFill>
            <a:srgbClr val="F9ED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63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72768" r="0" b="0"/>
          <a:stretch>
            <a:fillRect/>
          </a:stretch>
        </p:blipFill>
        <p:spPr>
          <a:xfrm>
            <a:off x="2239169" y="7210353"/>
            <a:ext cx="8526657" cy="1451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影像" descr="影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32580"/>
          <a:stretch>
            <a:fillRect/>
          </a:stretch>
        </p:blipFill>
        <p:spPr>
          <a:xfrm>
            <a:off x="2239168" y="3805072"/>
            <a:ext cx="8526659" cy="3593819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RagicはRESTful HTTP APIを提供します: どんなプログラマでも…"/>
          <p:cNvSpPr txBox="1"/>
          <p:nvPr/>
        </p:nvSpPr>
        <p:spPr>
          <a:xfrm>
            <a:off x="558600" y="1879600"/>
            <a:ext cx="11887599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RagicはRESTful HTTP APIを提供します: どんなプログラマでも</a:t>
            </a:r>
          </a:p>
          <a:p>
            <a:pPr indent="39687" defTabSz="914400">
              <a:defRPr b="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Ragicデータベースにプログラムによってアクセスし、統合できます</a:t>
            </a:r>
          </a:p>
        </p:txBody>
      </p:sp>
      <p:sp>
        <p:nvSpPr>
          <p:cNvPr id="466" name="シンプルで完全なAPI"/>
          <p:cNvSpPr txBox="1"/>
          <p:nvPr/>
        </p:nvSpPr>
        <p:spPr>
          <a:xfrm>
            <a:off x="3522757" y="902214"/>
            <a:ext cx="595928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シンプルで完全なAPI</a:t>
            </a:r>
          </a:p>
        </p:txBody>
      </p:sp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2785" r="13535" b="0"/>
          <a:stretch>
            <a:fillRect/>
          </a:stretch>
        </p:blipFill>
        <p:spPr>
          <a:xfrm>
            <a:off x="2302470" y="4476914"/>
            <a:ext cx="8399730" cy="3982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72" name="群組"/>
          <p:cNvGrpSpPr/>
          <p:nvPr/>
        </p:nvGrpSpPr>
        <p:grpSpPr>
          <a:xfrm>
            <a:off x="2774433" y="3904639"/>
            <a:ext cx="7470288" cy="5217540"/>
            <a:chOff x="0" y="0"/>
            <a:chExt cx="7470286" cy="5217538"/>
          </a:xfrm>
        </p:grpSpPr>
        <p:pic>
          <p:nvPicPr>
            <p:cNvPr id="470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43694" b="0"/>
            <a:stretch>
              <a:fillRect/>
            </a:stretch>
          </p:blipFill>
          <p:spPr>
            <a:xfrm>
              <a:off x="0" y="0"/>
              <a:ext cx="4699164" cy="5217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1" name="影像" descr="影像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3522" t="0" r="0" b="0"/>
            <a:stretch>
              <a:fillRect/>
            </a:stretch>
          </p:blipFill>
          <p:spPr>
            <a:xfrm>
              <a:off x="4425936" y="0"/>
              <a:ext cx="3044351" cy="5217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3" name="どんなに複雑なビジネスロジックでも、…"/>
          <p:cNvSpPr txBox="1"/>
          <p:nvPr/>
        </p:nvSpPr>
        <p:spPr>
          <a:xfrm>
            <a:off x="558600" y="1879600"/>
            <a:ext cx="11887599" cy="98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どんなに複雑なビジネスロジックでも、</a:t>
            </a:r>
          </a:p>
          <a:p>
            <a:pPr indent="39687" defTabSz="914400"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RagicサーバーサイドのJavascriptプロセスエンジンで実現可能</a:t>
            </a:r>
          </a:p>
        </p:txBody>
      </p:sp>
      <p:sp>
        <p:nvSpPr>
          <p:cNvPr id="474" name="スクリプトのカスタマイズ"/>
          <p:cNvSpPr txBox="1"/>
          <p:nvPr/>
        </p:nvSpPr>
        <p:spPr>
          <a:xfrm>
            <a:off x="2833528" y="902214"/>
            <a:ext cx="733774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スクリプトのカスタマイズ</a:t>
            </a:r>
          </a:p>
        </p:txBody>
      </p:sp>
      <p:pic>
        <p:nvPicPr>
          <p:cNvPr id="475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rcRect l="0" t="0" r="0" b="13426"/>
          <a:stretch>
            <a:fillRect/>
          </a:stretch>
        </p:blipFill>
        <p:spPr>
          <a:xfrm>
            <a:off x="2819289" y="4443415"/>
            <a:ext cx="7366154" cy="4614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線條"/>
          <p:cNvSpPr/>
          <p:nvPr/>
        </p:nvSpPr>
        <p:spPr>
          <a:xfrm>
            <a:off x="735232" y="1242410"/>
            <a:ext cx="11534336" cy="1"/>
          </a:xfrm>
          <a:prstGeom prst="line">
            <a:avLst/>
          </a:prstGeom>
          <a:ln w="25400">
            <a:solidFill>
              <a:srgbClr val="E2777C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8" name="矩形"/>
          <p:cNvSpPr/>
          <p:nvPr/>
        </p:nvSpPr>
        <p:spPr>
          <a:xfrm>
            <a:off x="1993900" y="847529"/>
            <a:ext cx="9017000" cy="825501"/>
          </a:xfrm>
          <a:prstGeom prst="rect">
            <a:avLst/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9" name="TextBox 1"/>
          <p:cNvSpPr txBox="1"/>
          <p:nvPr/>
        </p:nvSpPr>
        <p:spPr>
          <a:xfrm>
            <a:off x="1979280" y="969892"/>
            <a:ext cx="9046240" cy="54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914400">
              <a:defRPr sz="2700">
                <a:solidFill>
                  <a:srgbClr val="FFFFFF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世界中の企業から信頼されているクラウドデータベース</a:t>
            </a:r>
          </a:p>
        </p:txBody>
      </p:sp>
      <p:pic>
        <p:nvPicPr>
          <p:cNvPr id="480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906" y="2721064"/>
            <a:ext cx="10502988" cy="6081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矩形"/>
          <p:cNvSpPr/>
          <p:nvPr/>
        </p:nvSpPr>
        <p:spPr>
          <a:xfrm>
            <a:off x="-386523" y="-97371"/>
            <a:ext cx="13777846" cy="34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3" name="クロスプラットフォームで、簡単に導入できるJavaベースの製品"/>
          <p:cNvSpPr txBox="1"/>
          <p:nvPr/>
        </p:nvSpPr>
        <p:spPr>
          <a:xfrm>
            <a:off x="558600" y="1861385"/>
            <a:ext cx="11887599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クロスプラットフォームで、簡単に導入できるJavaベースの製品</a:t>
            </a:r>
          </a:p>
        </p:txBody>
      </p:sp>
      <p:sp>
        <p:nvSpPr>
          <p:cNvPr id="484" name="使用技術"/>
          <p:cNvSpPr txBox="1"/>
          <p:nvPr/>
        </p:nvSpPr>
        <p:spPr>
          <a:xfrm>
            <a:off x="5225255" y="902214"/>
            <a:ext cx="25542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使用技術</a:t>
            </a:r>
          </a:p>
        </p:txBody>
      </p:sp>
      <p:sp>
        <p:nvSpPr>
          <p:cNvPr id="485" name="矩形"/>
          <p:cNvSpPr/>
          <p:nvPr/>
        </p:nvSpPr>
        <p:spPr>
          <a:xfrm>
            <a:off x="849780" y="4096393"/>
            <a:ext cx="2439988" cy="19070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6" name="Javaで開発"/>
          <p:cNvSpPr txBox="1"/>
          <p:nvPr/>
        </p:nvSpPr>
        <p:spPr>
          <a:xfrm>
            <a:off x="1351490" y="4242866"/>
            <a:ext cx="1436568" cy="3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indent="27905" defTabSz="642937">
              <a:lnSpc>
                <a:spcPct val="110000"/>
              </a:lnSpc>
              <a:defRPr sz="16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Javaで開発</a:t>
            </a:r>
          </a:p>
        </p:txBody>
      </p:sp>
      <p:sp>
        <p:nvSpPr>
          <p:cNvPr id="487" name="Linux、Windowsの…"/>
          <p:cNvSpPr txBox="1"/>
          <p:nvPr/>
        </p:nvSpPr>
        <p:spPr>
          <a:xfrm>
            <a:off x="1129806" y="4926535"/>
            <a:ext cx="1879936" cy="88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Linux、Windowsの</a:t>
            </a:r>
          </a:p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どちらの環境でも</a:t>
            </a:r>
          </a:p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インストール可能</a:t>
            </a:r>
          </a:p>
        </p:txBody>
      </p:sp>
      <p:sp>
        <p:nvSpPr>
          <p:cNvPr id="488" name="線條"/>
          <p:cNvSpPr/>
          <p:nvPr/>
        </p:nvSpPr>
        <p:spPr>
          <a:xfrm>
            <a:off x="1129806" y="4753769"/>
            <a:ext cx="1879936" cy="1"/>
          </a:xfrm>
          <a:prstGeom prst="line">
            <a:avLst/>
          </a:prstGeom>
          <a:ln w="12700">
            <a:solidFill>
              <a:srgbClr val="3939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9" name="矩形"/>
          <p:cNvSpPr/>
          <p:nvPr/>
        </p:nvSpPr>
        <p:spPr>
          <a:xfrm>
            <a:off x="3791964" y="4083693"/>
            <a:ext cx="5004108" cy="25447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0" name="組み込みアプリケーションサーバー(Jetty)…"/>
          <p:cNvSpPr txBox="1"/>
          <p:nvPr/>
        </p:nvSpPr>
        <p:spPr>
          <a:xfrm>
            <a:off x="4282647" y="4242866"/>
            <a:ext cx="4022741" cy="6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indent="27905" algn="l" defTabSz="642937">
              <a:defRPr sz="16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組み込みアプリケーションサーバー(Jetty)</a:t>
            </a:r>
          </a:p>
          <a:p>
            <a:pPr indent="27905" algn="l" defTabSz="642937">
              <a:defRPr sz="16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組み込みデータベース(Berkeley DB)</a:t>
            </a:r>
          </a:p>
        </p:txBody>
      </p:sp>
      <p:sp>
        <p:nvSpPr>
          <p:cNvPr id="491" name="設置が簡単、 APサーバーやデータベースを別途用意する必要がない…"/>
          <p:cNvSpPr txBox="1"/>
          <p:nvPr/>
        </p:nvSpPr>
        <p:spPr>
          <a:xfrm>
            <a:off x="4293674" y="5257799"/>
            <a:ext cx="3924488" cy="117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marL="226025" indent="-160020" algn="l" defTabSz="642937">
              <a:lnSpc>
                <a:spcPct val="110000"/>
              </a:lnSpc>
              <a:buSzPct val="100000"/>
              <a:buChar char="-"/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設置が簡単、 APサーバーやデータベースを別途用意する必要がない</a:t>
            </a:r>
          </a:p>
          <a:p>
            <a:pPr marL="226025" indent="-160020" algn="l" defTabSz="642937">
              <a:lnSpc>
                <a:spcPct val="110000"/>
              </a:lnSpc>
              <a:buSzPct val="100000"/>
              <a:buChar char="-"/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NoSQLデータベースは、高いアクセス性能と柔軟性を備えている</a:t>
            </a:r>
          </a:p>
        </p:txBody>
      </p:sp>
      <p:sp>
        <p:nvSpPr>
          <p:cNvPr id="492" name="線條"/>
          <p:cNvSpPr/>
          <p:nvPr/>
        </p:nvSpPr>
        <p:spPr>
          <a:xfrm>
            <a:off x="4115967" y="5075247"/>
            <a:ext cx="4356101" cy="1"/>
          </a:xfrm>
          <a:prstGeom prst="line">
            <a:avLst/>
          </a:prstGeom>
          <a:ln w="12700">
            <a:solidFill>
              <a:srgbClr val="3939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3" name="矩形"/>
          <p:cNvSpPr/>
          <p:nvPr/>
        </p:nvSpPr>
        <p:spPr>
          <a:xfrm>
            <a:off x="9298893" y="4096393"/>
            <a:ext cx="2971801" cy="1957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4" name="サーバーサイドのJavaScriptエンジン"/>
          <p:cNvSpPr txBox="1"/>
          <p:nvPr/>
        </p:nvSpPr>
        <p:spPr>
          <a:xfrm>
            <a:off x="9449195" y="4242866"/>
            <a:ext cx="2671197" cy="6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indent="27905" defTabSz="642937">
              <a:defRPr sz="16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サーバーサイドのJavaScriptエンジン</a:t>
            </a:r>
          </a:p>
        </p:txBody>
      </p:sp>
      <p:sp>
        <p:nvSpPr>
          <p:cNvPr id="495" name="ウェブ開発者なら誰でも…"/>
          <p:cNvSpPr txBox="1"/>
          <p:nvPr/>
        </p:nvSpPr>
        <p:spPr>
          <a:xfrm>
            <a:off x="9401566" y="5257800"/>
            <a:ext cx="2766456" cy="60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ウェブ開発者なら誰でも</a:t>
            </a:r>
          </a:p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知っている言語</a:t>
            </a:r>
          </a:p>
        </p:txBody>
      </p:sp>
      <p:sp>
        <p:nvSpPr>
          <p:cNvPr id="496" name="線條"/>
          <p:cNvSpPr/>
          <p:nvPr/>
        </p:nvSpPr>
        <p:spPr>
          <a:xfrm>
            <a:off x="9578293" y="5075247"/>
            <a:ext cx="2413001" cy="1"/>
          </a:xfrm>
          <a:prstGeom prst="line">
            <a:avLst/>
          </a:prstGeom>
          <a:ln w="12700">
            <a:solidFill>
              <a:srgbClr val="3939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7" name="矩形"/>
          <p:cNvSpPr/>
          <p:nvPr/>
        </p:nvSpPr>
        <p:spPr>
          <a:xfrm>
            <a:off x="7889135" y="7221590"/>
            <a:ext cx="3614631" cy="172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8" name="完全なRestful API"/>
          <p:cNvSpPr txBox="1"/>
          <p:nvPr/>
        </p:nvSpPr>
        <p:spPr>
          <a:xfrm>
            <a:off x="8360851" y="7431563"/>
            <a:ext cx="2671197" cy="37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indent="27905" defTabSz="642937">
              <a:lnSpc>
                <a:spcPct val="110000"/>
              </a:lnSpc>
              <a:defRPr sz="16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完全なRestful API</a:t>
            </a:r>
          </a:p>
        </p:txBody>
      </p:sp>
      <p:sp>
        <p:nvSpPr>
          <p:cNvPr id="499" name="プログラム経由でRagicにデータを…"/>
          <p:cNvSpPr txBox="1"/>
          <p:nvPr/>
        </p:nvSpPr>
        <p:spPr>
          <a:xfrm>
            <a:off x="8080825" y="8140699"/>
            <a:ext cx="3231250" cy="61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プログラム経由でRagicにデータを</a:t>
            </a:r>
          </a:p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照会または保存する</a:t>
            </a:r>
          </a:p>
        </p:txBody>
      </p:sp>
      <p:sp>
        <p:nvSpPr>
          <p:cNvPr id="500" name="線條"/>
          <p:cNvSpPr/>
          <p:nvPr/>
        </p:nvSpPr>
        <p:spPr>
          <a:xfrm>
            <a:off x="8128467" y="7967866"/>
            <a:ext cx="3135965" cy="1"/>
          </a:xfrm>
          <a:prstGeom prst="line">
            <a:avLst/>
          </a:prstGeom>
          <a:ln w="12700">
            <a:solidFill>
              <a:srgbClr val="3939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1" name="矩形"/>
          <p:cNvSpPr/>
          <p:nvPr/>
        </p:nvSpPr>
        <p:spPr>
          <a:xfrm>
            <a:off x="1437535" y="7221590"/>
            <a:ext cx="5593697" cy="172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2" name="純粋なJavaScript AJAXインターフェイス"/>
          <p:cNvSpPr txBox="1"/>
          <p:nvPr/>
        </p:nvSpPr>
        <p:spPr>
          <a:xfrm>
            <a:off x="1909251" y="7426280"/>
            <a:ext cx="4650264" cy="3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indent="27905" defTabSz="642937">
              <a:lnSpc>
                <a:spcPct val="110000"/>
              </a:lnSpc>
              <a:defRPr sz="16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純粋なJavaScript AJAXインターフェイス</a:t>
            </a:r>
          </a:p>
        </p:txBody>
      </p:sp>
      <p:sp>
        <p:nvSpPr>
          <p:cNvPr id="503" name="Flash/Applet/Silverlightのインストールが不要で、…"/>
          <p:cNvSpPr txBox="1"/>
          <p:nvPr/>
        </p:nvSpPr>
        <p:spPr>
          <a:xfrm>
            <a:off x="1629225" y="8140700"/>
            <a:ext cx="5210317" cy="60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Flash/Applet/Silverlightのインストールが不要で、</a:t>
            </a:r>
          </a:p>
          <a:p>
            <a:pPr indent="27905" defTabSz="642937">
              <a:lnSpc>
                <a:spcPct val="110000"/>
              </a:lnSpc>
              <a:defRPr b="0" sz="14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pPr>
            <a:r>
              <a:t>すべてのブラウザで利用できます</a:t>
            </a:r>
          </a:p>
        </p:txBody>
      </p:sp>
      <p:sp>
        <p:nvSpPr>
          <p:cNvPr id="504" name="線條"/>
          <p:cNvSpPr/>
          <p:nvPr/>
        </p:nvSpPr>
        <p:spPr>
          <a:xfrm>
            <a:off x="1782586" y="7967866"/>
            <a:ext cx="4903596" cy="1"/>
          </a:xfrm>
          <a:prstGeom prst="line">
            <a:avLst/>
          </a:prstGeom>
          <a:ln w="12700">
            <a:solidFill>
              <a:srgbClr val="3939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5" name="矩形"/>
          <p:cNvSpPr/>
          <p:nvPr/>
        </p:nvSpPr>
        <p:spPr>
          <a:xfrm>
            <a:off x="786280" y="4032893"/>
            <a:ext cx="2566988" cy="20320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6" name="矩形"/>
          <p:cNvSpPr/>
          <p:nvPr/>
        </p:nvSpPr>
        <p:spPr>
          <a:xfrm>
            <a:off x="3728617" y="4021213"/>
            <a:ext cx="5130801" cy="26670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7" name="矩形"/>
          <p:cNvSpPr/>
          <p:nvPr/>
        </p:nvSpPr>
        <p:spPr>
          <a:xfrm>
            <a:off x="9235393" y="4029869"/>
            <a:ext cx="3098801" cy="20828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8" name="矩形"/>
          <p:cNvSpPr/>
          <p:nvPr/>
        </p:nvSpPr>
        <p:spPr>
          <a:xfrm>
            <a:off x="7823200" y="7155066"/>
            <a:ext cx="3746501" cy="18542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9" name="矩形"/>
          <p:cNvSpPr/>
          <p:nvPr/>
        </p:nvSpPr>
        <p:spPr>
          <a:xfrm>
            <a:off x="1376883" y="7158090"/>
            <a:ext cx="5715001" cy="18542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矩形"/>
          <p:cNvSpPr/>
          <p:nvPr/>
        </p:nvSpPr>
        <p:spPr>
          <a:xfrm>
            <a:off x="-386523" y="-461259"/>
            <a:ext cx="13777846" cy="3918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全スプレッドシートの88％に監査不可能なエラーが含まれている"/>
          <p:cNvSpPr txBox="1"/>
          <p:nvPr/>
        </p:nvSpPr>
        <p:spPr>
          <a:xfrm>
            <a:off x="1605438" y="1895514"/>
            <a:ext cx="979392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全スプレッドシート</a:t>
            </a:r>
            <a:r>
              <a:rPr spc="460"/>
              <a:t>の</a:t>
            </a:r>
            <a:r>
              <a:rPr b="1" spc="300" sz="3000">
                <a:latin typeface="Source Han Sans TW"/>
                <a:ea typeface="Source Han Sans TW"/>
                <a:cs typeface="Source Han Sans TW"/>
                <a:sym typeface="Source Han Sans TW"/>
              </a:rPr>
              <a:t>88％</a:t>
            </a:r>
            <a:r>
              <a:t>に監査不可能なエラーが含まれている</a:t>
            </a:r>
          </a:p>
        </p:txBody>
      </p:sp>
      <p:sp>
        <p:nvSpPr>
          <p:cNvPr id="169" name="エラー"/>
          <p:cNvSpPr txBox="1"/>
          <p:nvPr/>
        </p:nvSpPr>
        <p:spPr>
          <a:xfrm>
            <a:off x="5525293" y="1009182"/>
            <a:ext cx="195421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エラー</a:t>
            </a:r>
          </a:p>
        </p:txBody>
      </p:sp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4442" y="4920467"/>
            <a:ext cx="7142162" cy="279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矩形"/>
          <p:cNvSpPr/>
          <p:nvPr/>
        </p:nvSpPr>
        <p:spPr>
          <a:xfrm>
            <a:off x="-386523" y="-461259"/>
            <a:ext cx="13777846" cy="3918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全体像が見えない"/>
          <p:cNvSpPr txBox="1"/>
          <p:nvPr/>
        </p:nvSpPr>
        <p:spPr>
          <a:xfrm>
            <a:off x="4025106" y="1009182"/>
            <a:ext cx="495458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全体像が見えない</a:t>
            </a:r>
          </a:p>
        </p:txBody>
      </p:sp>
      <p:pic>
        <p:nvPicPr>
          <p:cNvPr id="174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260" y="3937331"/>
            <a:ext cx="5573493" cy="4575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8400" y="4752209"/>
            <a:ext cx="5573494" cy="4575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5653" y="4381400"/>
            <a:ext cx="5573494" cy="457532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全スプレッドシートの88％に監査不可能なエラーが含まれている"/>
          <p:cNvSpPr txBox="1"/>
          <p:nvPr/>
        </p:nvSpPr>
        <p:spPr>
          <a:xfrm>
            <a:off x="1605438" y="1895514"/>
            <a:ext cx="979392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全スプレッドシート</a:t>
            </a:r>
            <a:r>
              <a:rPr spc="460"/>
              <a:t>の</a:t>
            </a:r>
            <a:r>
              <a:rPr b="1" spc="300" sz="3000">
                <a:latin typeface="Source Han Sans TW"/>
                <a:ea typeface="Source Han Sans TW"/>
                <a:cs typeface="Source Han Sans TW"/>
                <a:sym typeface="Source Han Sans TW"/>
              </a:rPr>
              <a:t>88％</a:t>
            </a:r>
            <a:r>
              <a:t>に監査不可能なエラーが含まれている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矩形"/>
          <p:cNvSpPr/>
          <p:nvPr/>
        </p:nvSpPr>
        <p:spPr>
          <a:xfrm>
            <a:off x="-386523" y="-461259"/>
            <a:ext cx="13777846" cy="3918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データ数、ユーザー数の増加に伴い、効率が大幅に低下"/>
          <p:cNvSpPr txBox="1"/>
          <p:nvPr/>
        </p:nvSpPr>
        <p:spPr>
          <a:xfrm>
            <a:off x="2411952" y="1951420"/>
            <a:ext cx="8180897" cy="54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lvl1pPr>
          </a:lstStyle>
          <a:p>
            <a:pPr/>
            <a:r>
              <a:t>データ数、ユーザー数の増加に伴い、効率が大幅に低下</a:t>
            </a:r>
          </a:p>
        </p:txBody>
      </p:sp>
      <p:sp>
        <p:nvSpPr>
          <p:cNvPr id="181" name="成長が難しい"/>
          <p:cNvSpPr txBox="1"/>
          <p:nvPr/>
        </p:nvSpPr>
        <p:spPr>
          <a:xfrm>
            <a:off x="4625180" y="1009182"/>
            <a:ext cx="375443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成長が難しい</a:t>
            </a:r>
          </a:p>
        </p:txBody>
      </p:sp>
      <p:pic>
        <p:nvPicPr>
          <p:cNvPr id="18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4442" y="4920467"/>
            <a:ext cx="7142162" cy="279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9547" y="6833594"/>
            <a:ext cx="2928044" cy="292847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說明框"/>
          <p:cNvSpPr/>
          <p:nvPr/>
        </p:nvSpPr>
        <p:spPr>
          <a:xfrm>
            <a:off x="1134864" y="2532393"/>
            <a:ext cx="10735072" cy="3609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1" y="0"/>
                </a:moveTo>
                <a:cubicBezTo>
                  <a:pt x="108" y="0"/>
                  <a:pt x="0" y="322"/>
                  <a:pt x="0" y="717"/>
                </a:cubicBezTo>
                <a:lnTo>
                  <a:pt x="0" y="15990"/>
                </a:lnTo>
                <a:cubicBezTo>
                  <a:pt x="0" y="16386"/>
                  <a:pt x="108" y="16705"/>
                  <a:pt x="241" y="16705"/>
                </a:cubicBezTo>
                <a:lnTo>
                  <a:pt x="18654" y="16705"/>
                </a:lnTo>
                <a:lnTo>
                  <a:pt x="19005" y="21600"/>
                </a:lnTo>
                <a:lnTo>
                  <a:pt x="19355" y="16705"/>
                </a:lnTo>
                <a:lnTo>
                  <a:pt x="21360" y="16705"/>
                </a:lnTo>
                <a:cubicBezTo>
                  <a:pt x="21493" y="16705"/>
                  <a:pt x="21600" y="16386"/>
                  <a:pt x="21600" y="15990"/>
                </a:cubicBezTo>
                <a:lnTo>
                  <a:pt x="21600" y="717"/>
                </a:lnTo>
                <a:cubicBezTo>
                  <a:pt x="21600" y="322"/>
                  <a:pt x="21493" y="0"/>
                  <a:pt x="21360" y="0"/>
                </a:cubicBez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88" name="群組"/>
          <p:cNvGrpSpPr/>
          <p:nvPr/>
        </p:nvGrpSpPr>
        <p:grpSpPr>
          <a:xfrm>
            <a:off x="1664203" y="3644900"/>
            <a:ext cx="9635331" cy="685801"/>
            <a:chOff x="0" y="0"/>
            <a:chExt cx="9635329" cy="685800"/>
          </a:xfrm>
        </p:grpSpPr>
        <p:sp>
          <p:nvSpPr>
            <p:cNvPr id="186" name="矩形"/>
            <p:cNvSpPr/>
            <p:nvPr/>
          </p:nvSpPr>
          <p:spPr>
            <a:xfrm>
              <a:off x="7535578" y="0"/>
              <a:ext cx="2099752" cy="685801"/>
            </a:xfrm>
            <a:prstGeom prst="rect">
              <a:avLst/>
            </a:prstGeom>
            <a:solidFill>
              <a:srgbClr val="39393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7" name="しかし、DBシステムの購入や構築は、更に  苛立たしい"/>
            <p:cNvSpPr/>
            <p:nvPr/>
          </p:nvSpPr>
          <p:spPr>
            <a:xfrm>
              <a:off x="0" y="342899"/>
              <a:ext cx="96001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39687" algn="l" defTabSz="914400">
                <a:lnSpc>
                  <a:spcPct val="150000"/>
                </a:lnSpc>
                <a:defRPr b="0" sz="3000">
                  <a:solidFill>
                    <a:srgbClr val="393939"/>
                  </a:solidFill>
                  <a:latin typeface="Source Han Sans TW Medium"/>
                  <a:ea typeface="Source Han Sans TW Medium"/>
                  <a:cs typeface="Source Han Sans TW Medium"/>
                  <a:sym typeface="Source Han Sans TW Medium"/>
                </a:defRPr>
              </a:pPr>
              <a:r>
                <a:t>しかし、</a:t>
              </a:r>
              <a:r>
                <a:rPr>
                  <a:latin typeface="Source Han Sans TC"/>
                  <a:ea typeface="Source Han Sans TC"/>
                  <a:cs typeface="Source Han Sans TC"/>
                  <a:sym typeface="Source Han Sans TC"/>
                </a:rPr>
                <a:t>DB</a:t>
              </a:r>
              <a:r>
                <a:t>システムの購入や構築は、更に  </a:t>
              </a:r>
              <a:r>
                <a:rPr b="1">
                  <a:solidFill>
                    <a:srgbClr val="FFFFFF"/>
                  </a:solidFill>
                  <a:latin typeface="Source Han Sans TW"/>
                  <a:ea typeface="Source Han Sans TW"/>
                  <a:cs typeface="Source Han Sans TW"/>
                  <a:sym typeface="Source Han Sans TW"/>
                </a:rPr>
                <a:t>苛立たしい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矩形"/>
          <p:cNvSpPr/>
          <p:nvPr/>
        </p:nvSpPr>
        <p:spPr>
          <a:xfrm>
            <a:off x="-386523" y="-111365"/>
            <a:ext cx="13777846" cy="35688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企業情報化プロジェクトの90％以上が、予定日を超えても検収できない"/>
          <p:cNvSpPr txBox="1"/>
          <p:nvPr/>
        </p:nvSpPr>
        <p:spPr>
          <a:xfrm>
            <a:off x="1140999" y="1895514"/>
            <a:ext cx="1072280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企業情報化プロジェクト</a:t>
            </a:r>
            <a:r>
              <a:rPr spc="345"/>
              <a:t>の</a:t>
            </a:r>
            <a:r>
              <a:rPr b="1" spc="300" sz="3000">
                <a:latin typeface="Source Han Sans TW"/>
                <a:ea typeface="Source Han Sans TW"/>
                <a:cs typeface="Source Han Sans TW"/>
                <a:sym typeface="Source Han Sans TW"/>
              </a:rPr>
              <a:t>90％</a:t>
            </a:r>
            <a:r>
              <a:t>以上が、予定日を超えても検収できない</a:t>
            </a:r>
          </a:p>
        </p:txBody>
      </p:sp>
      <p:sp>
        <p:nvSpPr>
          <p:cNvPr id="192" name="遅延"/>
          <p:cNvSpPr txBox="1"/>
          <p:nvPr/>
        </p:nvSpPr>
        <p:spPr>
          <a:xfrm>
            <a:off x="5825330" y="994323"/>
            <a:ext cx="1354139" cy="95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algn="l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遅延</a:t>
            </a:r>
          </a:p>
        </p:txBody>
      </p:sp>
      <p:pic>
        <p:nvPicPr>
          <p:cNvPr id="193" name="影像" descr="影像"/>
          <p:cNvPicPr>
            <a:picLocks noChangeAspect="1"/>
          </p:cNvPicPr>
          <p:nvPr/>
        </p:nvPicPr>
        <p:blipFill>
          <a:blip r:embed="rId3">
            <a:alphaModFix amt="86982"/>
            <a:extLst/>
          </a:blip>
          <a:stretch>
            <a:fillRect/>
          </a:stretch>
        </p:blipFill>
        <p:spPr>
          <a:xfrm>
            <a:off x="4441322" y="7086722"/>
            <a:ext cx="1981951" cy="1773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影像" descr="影像"/>
          <p:cNvPicPr>
            <a:picLocks noChangeAspect="1"/>
          </p:cNvPicPr>
          <p:nvPr/>
        </p:nvPicPr>
        <p:blipFill>
          <a:blip r:embed="rId4">
            <a:alphaModFix amt="78962"/>
            <a:extLst/>
          </a:blip>
          <a:stretch>
            <a:fillRect/>
          </a:stretch>
        </p:blipFill>
        <p:spPr>
          <a:xfrm>
            <a:off x="4441322" y="4157221"/>
            <a:ext cx="1981951" cy="188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影像" descr="影像"/>
          <p:cNvPicPr>
            <a:picLocks noChangeAspect="1"/>
          </p:cNvPicPr>
          <p:nvPr/>
        </p:nvPicPr>
        <p:blipFill>
          <a:blip r:embed="rId5">
            <a:alphaModFix amt="86508"/>
            <a:extLst/>
          </a:blip>
          <a:stretch>
            <a:fillRect/>
          </a:stretch>
        </p:blipFill>
        <p:spPr>
          <a:xfrm>
            <a:off x="1430798" y="5243898"/>
            <a:ext cx="2709852" cy="2530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影像" descr="影像"/>
          <p:cNvPicPr>
            <a:picLocks noChangeAspect="1"/>
          </p:cNvPicPr>
          <p:nvPr/>
        </p:nvPicPr>
        <p:blipFill>
          <a:blip r:embed="rId6">
            <a:alphaModFix amt="89824"/>
            <a:extLst/>
          </a:blip>
          <a:stretch>
            <a:fillRect/>
          </a:stretch>
        </p:blipFill>
        <p:spPr>
          <a:xfrm>
            <a:off x="7956015" y="4892677"/>
            <a:ext cx="3840613" cy="3233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矩形"/>
          <p:cNvSpPr/>
          <p:nvPr/>
        </p:nvSpPr>
        <p:spPr>
          <a:xfrm>
            <a:off x="-386523" y="-461259"/>
            <a:ext cx="13777846" cy="3918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9" name="計画されたITプロジェクトの40％以上が失敗または未使用に終わる"/>
          <p:cNvSpPr txBox="1"/>
          <p:nvPr/>
        </p:nvSpPr>
        <p:spPr>
          <a:xfrm>
            <a:off x="1444929" y="1895514"/>
            <a:ext cx="1011494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b="0" spc="230" sz="2300">
                <a:solidFill>
                  <a:srgbClr val="393939"/>
                </a:solidFill>
                <a:latin typeface="Source Han Sans TW Medium"/>
                <a:ea typeface="Source Han Sans TW Medium"/>
                <a:cs typeface="Source Han Sans TW Medium"/>
                <a:sym typeface="Source Han Sans TW Medium"/>
              </a:defRPr>
            </a:pPr>
            <a:r>
              <a:t>計画されたITプロジェクト</a:t>
            </a:r>
            <a:r>
              <a:rPr spc="345"/>
              <a:t>の</a:t>
            </a:r>
            <a:r>
              <a:rPr b="1" spc="300" sz="3000">
                <a:latin typeface="Source Han Sans TW"/>
                <a:ea typeface="Source Han Sans TW"/>
                <a:cs typeface="Source Han Sans TW"/>
                <a:sym typeface="Source Han Sans TW"/>
              </a:rPr>
              <a:t>40％</a:t>
            </a:r>
            <a:r>
              <a:t>以上が失敗または未使用に終わる</a:t>
            </a:r>
          </a:p>
        </p:txBody>
      </p:sp>
      <p:sp>
        <p:nvSpPr>
          <p:cNvPr id="200" name="失敗"/>
          <p:cNvSpPr txBox="1"/>
          <p:nvPr/>
        </p:nvSpPr>
        <p:spPr>
          <a:xfrm>
            <a:off x="5825330" y="1009182"/>
            <a:ext cx="135413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pc="225" sz="4500">
                <a:solidFill>
                  <a:srgbClr val="393939"/>
                </a:solidFill>
                <a:latin typeface="Source Han Sans TW"/>
                <a:ea typeface="Source Han Sans TW"/>
                <a:cs typeface="Source Han Sans TW"/>
                <a:sym typeface="Source Han Sans TW"/>
              </a:defRPr>
            </a:lvl1pPr>
          </a:lstStyle>
          <a:p>
            <a:pPr/>
            <a:r>
              <a:t>失敗</a:t>
            </a:r>
          </a:p>
        </p:txBody>
      </p:sp>
      <p:pic>
        <p:nvPicPr>
          <p:cNvPr id="201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19" y="4671571"/>
            <a:ext cx="3098762" cy="3918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